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rchivo Black" panose="020B0604020202020204" charset="0"/>
      <p:regular r:id="rId33"/>
    </p:embeddedFont>
    <p:embeddedFont>
      <p:font typeface="Canva Sans" panose="020B0604020202020204" charset="0"/>
      <p:regular r:id="rId34"/>
    </p:embeddedFont>
    <p:embeddedFont>
      <p:font typeface="Lato" panose="020F0502020204030203" pitchFamily="34" charset="0"/>
      <p:regular r:id="rId35"/>
    </p:embeddedFont>
    <p:embeddedFont>
      <p:font typeface="Lato Bold" panose="020B0604020202020204" charset="0"/>
      <p:regular r:id="rId36"/>
    </p:embeddedFont>
    <p:embeddedFont>
      <p:font typeface="Noto Serif Display" panose="020B060402020202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106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3.svg"/><Relationship Id="rId4" Type="http://schemas.openxmlformats.org/officeDocument/2006/relationships/image" Target="../media/image20.sv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png"/><Relationship Id="rId12" Type="http://schemas.openxmlformats.org/officeDocument/2006/relationships/image" Target="../media/image20.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image" Target="../media/image5.sv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4.png"/><Relationship Id="rId7" Type="http://schemas.openxmlformats.org/officeDocument/2006/relationships/image" Target="../media/image19.png"/><Relationship Id="rId12"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40.png"/><Relationship Id="rId5" Type="http://schemas.openxmlformats.org/officeDocument/2006/relationships/image" Target="../media/image6.png"/><Relationship Id="rId10" Type="http://schemas.openxmlformats.org/officeDocument/2006/relationships/image" Target="../media/image39.png"/><Relationship Id="rId4" Type="http://schemas.openxmlformats.org/officeDocument/2006/relationships/image" Target="../media/image5.sv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4.png"/><Relationship Id="rId7" Type="http://schemas.openxmlformats.org/officeDocument/2006/relationships/image" Target="../media/image19.png"/><Relationship Id="rId12" Type="http://schemas.openxmlformats.org/officeDocument/2006/relationships/image" Target="../media/image4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44.png"/><Relationship Id="rId5" Type="http://schemas.openxmlformats.org/officeDocument/2006/relationships/image" Target="../media/image6.png"/><Relationship Id="rId10" Type="http://schemas.openxmlformats.org/officeDocument/2006/relationships/image" Target="../media/image43.png"/><Relationship Id="rId4" Type="http://schemas.openxmlformats.org/officeDocument/2006/relationships/image" Target="../media/image5.sv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7.png"/><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sp>
        <p:nvSpPr>
          <p:cNvPr id="2" name="Freeform 2"/>
          <p:cNvSpPr/>
          <p:nvPr/>
        </p:nvSpPr>
        <p:spPr>
          <a:xfrm>
            <a:off x="9005532"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327092" y="2350260"/>
            <a:ext cx="5586479" cy="55864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txBody>
            <a:bodyPr/>
            <a:lstStyle/>
            <a:p>
              <a:endParaRPr lang="en-US"/>
            </a:p>
          </p:txBody>
        </p:sp>
      </p:grpSp>
      <p:sp>
        <p:nvSpPr>
          <p:cNvPr id="5" name="TextBox 5"/>
          <p:cNvSpPr txBox="1"/>
          <p:nvPr/>
        </p:nvSpPr>
        <p:spPr>
          <a:xfrm>
            <a:off x="1076325" y="4080649"/>
            <a:ext cx="8407407" cy="1350645"/>
          </a:xfrm>
          <a:prstGeom prst="rect">
            <a:avLst/>
          </a:prstGeom>
        </p:spPr>
        <p:txBody>
          <a:bodyPr lIns="0" tIns="0" rIns="0" bIns="0" rtlCol="0" anchor="t">
            <a:spAutoFit/>
          </a:bodyPr>
          <a:lstStyle/>
          <a:p>
            <a:pPr algn="l">
              <a:lnSpc>
                <a:spcPts val="5040"/>
              </a:lnSpc>
            </a:pPr>
            <a:r>
              <a:rPr lang="en-US" sz="6000" b="1">
                <a:solidFill>
                  <a:srgbClr val="FFFFFF"/>
                </a:solidFill>
                <a:latin typeface="Lato Bold"/>
                <a:ea typeface="Lato Bold"/>
                <a:cs typeface="Lato Bold"/>
                <a:sym typeface="Lato Bold"/>
              </a:rPr>
              <a:t>HUMAN ACTIVITY RECOGNITION</a:t>
            </a:r>
          </a:p>
        </p:txBody>
      </p:sp>
      <p:sp>
        <p:nvSpPr>
          <p:cNvPr id="6" name="TextBox 6"/>
          <p:cNvSpPr txBox="1"/>
          <p:nvPr/>
        </p:nvSpPr>
        <p:spPr>
          <a:xfrm>
            <a:off x="1076325" y="6070535"/>
            <a:ext cx="7392722" cy="1057274"/>
          </a:xfrm>
          <a:prstGeom prst="rect">
            <a:avLst/>
          </a:prstGeom>
        </p:spPr>
        <p:txBody>
          <a:bodyPr lIns="0" tIns="0" rIns="0" bIns="0" rtlCol="0" anchor="t">
            <a:spAutoFit/>
          </a:bodyPr>
          <a:lstStyle/>
          <a:p>
            <a:pPr algn="l">
              <a:lnSpc>
                <a:spcPts val="4200"/>
              </a:lnSpc>
            </a:pPr>
            <a:r>
              <a:rPr lang="en-US" sz="3000">
                <a:solidFill>
                  <a:srgbClr val="FFFFFF"/>
                </a:solidFill>
                <a:latin typeface="Lato"/>
                <a:ea typeface="Lato"/>
                <a:cs typeface="Lato"/>
                <a:sym typeface="Lato"/>
              </a:rPr>
              <a:t>Đinh Nguyễn Gia Bảo - 22127027</a:t>
            </a:r>
          </a:p>
          <a:p>
            <a:pPr algn="l">
              <a:lnSpc>
                <a:spcPts val="4200"/>
              </a:lnSpc>
            </a:pPr>
            <a:r>
              <a:rPr lang="en-US" sz="3000">
                <a:solidFill>
                  <a:srgbClr val="FFFFFF"/>
                </a:solidFill>
                <a:latin typeface="Lato"/>
                <a:ea typeface="Lato"/>
                <a:cs typeface="Lato"/>
                <a:sym typeface="Lato"/>
              </a:rPr>
              <a:t>Hoàng Bảo Khanh - 22127183</a:t>
            </a:r>
          </a:p>
        </p:txBody>
      </p:sp>
      <p:sp>
        <p:nvSpPr>
          <p:cNvPr id="7" name="AutoShape 7"/>
          <p:cNvSpPr/>
          <p:nvPr/>
        </p:nvSpPr>
        <p:spPr>
          <a:xfrm>
            <a:off x="-223380" y="9258300"/>
            <a:ext cx="13343712" cy="0"/>
          </a:xfrm>
          <a:prstGeom prst="line">
            <a:avLst/>
          </a:prstGeom>
          <a:ln w="28575" cap="flat">
            <a:solidFill>
              <a:srgbClr val="FFFFFF"/>
            </a:solidFill>
            <a:prstDash val="solid"/>
            <a:headEnd type="oval" w="lg" len="lg"/>
            <a:tailEnd type="oval" w="lg" len="lg"/>
          </a:ln>
        </p:spPr>
        <p:txBody>
          <a:bodyPr/>
          <a:lstStyle/>
          <a:p>
            <a:endParaRPr lang="en-US"/>
          </a:p>
        </p:txBody>
      </p:sp>
      <p:sp>
        <p:nvSpPr>
          <p:cNvPr id="8" name="TextBox 8"/>
          <p:cNvSpPr txBox="1"/>
          <p:nvPr/>
        </p:nvSpPr>
        <p:spPr>
          <a:xfrm>
            <a:off x="14120956" y="8980838"/>
            <a:ext cx="3114176" cy="497840"/>
          </a:xfrm>
          <a:prstGeom prst="rect">
            <a:avLst/>
          </a:prstGeom>
        </p:spPr>
        <p:txBody>
          <a:bodyPr lIns="0" tIns="0" rIns="0" bIns="0" rtlCol="0" anchor="t">
            <a:spAutoFit/>
          </a:bodyPr>
          <a:lstStyle/>
          <a:p>
            <a:pPr algn="r">
              <a:lnSpc>
                <a:spcPts val="4060"/>
              </a:lnSpc>
            </a:pPr>
            <a:r>
              <a:rPr lang="en-US" sz="2900">
                <a:solidFill>
                  <a:srgbClr val="FFFFFF"/>
                </a:solidFill>
                <a:latin typeface="Lato"/>
                <a:ea typeface="Lato"/>
                <a:cs typeface="Lato"/>
                <a:sym typeface="Lato"/>
              </a:rPr>
              <a:t>22 April 2025</a:t>
            </a:r>
          </a:p>
        </p:txBody>
      </p:sp>
      <p:sp>
        <p:nvSpPr>
          <p:cNvPr id="9" name="AutoShape 9"/>
          <p:cNvSpPr/>
          <p:nvPr/>
        </p:nvSpPr>
        <p:spPr>
          <a:xfrm>
            <a:off x="9763917" y="1014411"/>
            <a:ext cx="8600283" cy="14288"/>
          </a:xfrm>
          <a:prstGeom prst="line">
            <a:avLst/>
          </a:prstGeom>
          <a:ln w="28575" cap="flat">
            <a:solidFill>
              <a:srgbClr val="FFFFFF"/>
            </a:solidFill>
            <a:prstDash val="solid"/>
            <a:headEnd type="oval" w="lg" len="lg"/>
            <a:tailEnd type="oval" w="lg" len="lg"/>
          </a:ln>
        </p:spPr>
        <p:txBody>
          <a:bodyPr/>
          <a:lstStyle/>
          <a:p>
            <a:endParaRPr lang="en-US"/>
          </a:p>
        </p:txBody>
      </p:sp>
      <p:sp>
        <p:nvSpPr>
          <p:cNvPr id="10" name="TextBox 10"/>
          <p:cNvSpPr txBox="1"/>
          <p:nvPr/>
        </p:nvSpPr>
        <p:spPr>
          <a:xfrm>
            <a:off x="1028700" y="2650834"/>
            <a:ext cx="5816276" cy="1057274"/>
          </a:xfrm>
          <a:prstGeom prst="rect">
            <a:avLst/>
          </a:prstGeom>
        </p:spPr>
        <p:txBody>
          <a:bodyPr lIns="0" tIns="0" rIns="0" bIns="0" rtlCol="0" anchor="t">
            <a:spAutoFit/>
          </a:bodyPr>
          <a:lstStyle/>
          <a:p>
            <a:pPr algn="l">
              <a:lnSpc>
                <a:spcPts val="4200"/>
              </a:lnSpc>
            </a:pPr>
            <a:r>
              <a:rPr lang="en-US" sz="3000">
                <a:solidFill>
                  <a:srgbClr val="FFFFFF"/>
                </a:solidFill>
                <a:latin typeface="Lato"/>
                <a:ea typeface="Lato"/>
                <a:cs typeface="Lato"/>
                <a:sym typeface="Lato"/>
              </a:rPr>
              <a:t>Project môn học Thị giác máy tính  FIT - HCMUS - VNU</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11420059" y="0"/>
            <a:ext cx="5470924" cy="4761070"/>
            <a:chOff x="0" y="0"/>
            <a:chExt cx="1440902" cy="1253944"/>
          </a:xfrm>
        </p:grpSpPr>
        <p:sp>
          <p:nvSpPr>
            <p:cNvPr id="6" name="Freeform 6"/>
            <p:cNvSpPr/>
            <p:nvPr/>
          </p:nvSpPr>
          <p:spPr>
            <a:xfrm>
              <a:off x="0" y="0"/>
              <a:ext cx="1440902" cy="1253944"/>
            </a:xfrm>
            <a:custGeom>
              <a:avLst/>
              <a:gdLst/>
              <a:ahLst/>
              <a:cxnLst/>
              <a:rect l="l" t="t" r="r" b="b"/>
              <a:pathLst>
                <a:path w="1440902" h="1253944">
                  <a:moveTo>
                    <a:pt x="0" y="0"/>
                  </a:moveTo>
                  <a:lnTo>
                    <a:pt x="1440902" y="0"/>
                  </a:lnTo>
                  <a:lnTo>
                    <a:pt x="1440902" y="1253944"/>
                  </a:lnTo>
                  <a:lnTo>
                    <a:pt x="0" y="1253944"/>
                  </a:lnTo>
                  <a:close/>
                </a:path>
              </a:pathLst>
            </a:custGeom>
            <a:solidFill>
              <a:srgbClr val="252525"/>
            </a:solidFill>
          </p:spPr>
          <p:txBody>
            <a:bodyPr/>
            <a:lstStyle/>
            <a:p>
              <a:endParaRPr lang="en-US"/>
            </a:p>
          </p:txBody>
        </p:sp>
        <p:sp>
          <p:nvSpPr>
            <p:cNvPr id="7" name="TextBox 7"/>
            <p:cNvSpPr txBox="1"/>
            <p:nvPr/>
          </p:nvSpPr>
          <p:spPr>
            <a:xfrm>
              <a:off x="0" y="-38100"/>
              <a:ext cx="1440902" cy="129204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799413" y="2380535"/>
            <a:ext cx="4712217" cy="47122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017380" y="2622929"/>
            <a:ext cx="4276283" cy="427628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6666" r="-16666"/>
              </a:stretch>
            </a:blipFill>
          </p:spPr>
          <p:txBody>
            <a:bodyPr/>
            <a:lstStyle/>
            <a:p>
              <a:endParaRPr lang="en-US"/>
            </a:p>
          </p:txBody>
        </p:sp>
      </p:grpSp>
      <p:sp>
        <p:nvSpPr>
          <p:cNvPr id="13" name="TextBox 13"/>
          <p:cNvSpPr txBox="1"/>
          <p:nvPr/>
        </p:nvSpPr>
        <p:spPr>
          <a:xfrm>
            <a:off x="1009650" y="1403334"/>
            <a:ext cx="8290925"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Tiền xử lý dữ liệu</a:t>
            </a:r>
          </a:p>
        </p:txBody>
      </p:sp>
      <p:sp>
        <p:nvSpPr>
          <p:cNvPr id="14" name="TextBox 14"/>
          <p:cNvSpPr txBox="1"/>
          <p:nvPr/>
        </p:nvSpPr>
        <p:spPr>
          <a:xfrm>
            <a:off x="1009650" y="2736556"/>
            <a:ext cx="8134350" cy="4509044"/>
          </a:xfrm>
          <a:prstGeom prst="rect">
            <a:avLst/>
          </a:prstGeom>
        </p:spPr>
        <p:txBody>
          <a:bodyPr lIns="0" tIns="0" rIns="0" bIns="0" rtlCol="0" anchor="t">
            <a:spAutoFit/>
          </a:bodyPr>
          <a:lstStyle/>
          <a:p>
            <a:pPr marL="432485" lvl="1" indent="-216242" algn="just">
              <a:lnSpc>
                <a:spcPts val="4006"/>
              </a:lnSpc>
              <a:buFont typeface="Arial"/>
              <a:buChar char="•"/>
            </a:pPr>
            <a:r>
              <a:rPr lang="en-US" sz="2003">
                <a:solidFill>
                  <a:srgbClr val="6C6563"/>
                </a:solidFill>
                <a:latin typeface="Lato"/>
                <a:ea typeface="Lato"/>
                <a:cs typeface="Lato"/>
                <a:sym typeface="Lato"/>
              </a:rPr>
              <a:t>Chuyển đổi kích thước các khung hình thành 224x224 pixels. Đây là một kích thước chuẩn lý tưởng để làm dữ liệu đầu vào cho mô hình Resnet50.</a:t>
            </a:r>
          </a:p>
          <a:p>
            <a:pPr marL="432485" lvl="1" indent="-216242" algn="just">
              <a:lnSpc>
                <a:spcPts val="4006"/>
              </a:lnSpc>
              <a:buFont typeface="Arial"/>
              <a:buChar char="•"/>
            </a:pPr>
            <a:r>
              <a:rPr lang="en-US" sz="2003">
                <a:solidFill>
                  <a:srgbClr val="6C6563"/>
                </a:solidFill>
                <a:latin typeface="Lato"/>
                <a:ea typeface="Lato"/>
                <a:cs typeface="Lato"/>
                <a:sym typeface="Lato"/>
              </a:rPr>
              <a:t>Chuyển đổi kiểu dữ liệu hình ảnh từ PIL sang tensor Pytorch.</a:t>
            </a:r>
          </a:p>
          <a:p>
            <a:pPr marL="432485" lvl="1" indent="-216242" algn="just">
              <a:lnSpc>
                <a:spcPts val="4006"/>
              </a:lnSpc>
              <a:buFont typeface="Arial"/>
              <a:buChar char="•"/>
            </a:pPr>
            <a:r>
              <a:rPr lang="en-US" sz="2003">
                <a:solidFill>
                  <a:srgbClr val="6C6563"/>
                </a:solidFill>
                <a:latin typeface="Lato"/>
                <a:ea typeface="Lato"/>
                <a:cs typeface="Lato"/>
                <a:sym typeface="Lato"/>
              </a:rPr>
              <a:t>Chuẩn hóa dữ liệu bằng cách sử dụng Standardization (Z-score) với giá trị trung bình và độ lệch chuẩn được định sẵn. Khi đó các giá trị điểm ảnh sẽ nằm trong khoảng [0, 1]. </a:t>
            </a:r>
          </a:p>
          <a:p>
            <a:pPr marL="864969" lvl="2" indent="-288323" algn="just">
              <a:lnSpc>
                <a:spcPts val="4006"/>
              </a:lnSpc>
              <a:buFont typeface="Arial"/>
              <a:buChar char="⚬"/>
            </a:pPr>
            <a:r>
              <a:rPr lang="en-US" sz="2003">
                <a:solidFill>
                  <a:srgbClr val="6C6563"/>
                </a:solidFill>
                <a:latin typeface="Lato"/>
                <a:ea typeface="Lato"/>
                <a:cs typeface="Lato"/>
                <a:sym typeface="Lato"/>
              </a:rPr>
              <a:t>mean: [0.485, 0.456, 0.406]</a:t>
            </a:r>
          </a:p>
          <a:p>
            <a:pPr marL="864969" lvl="2" indent="-288323" algn="just">
              <a:lnSpc>
                <a:spcPts val="4006"/>
              </a:lnSpc>
              <a:buFont typeface="Arial"/>
              <a:buChar char="⚬"/>
            </a:pPr>
            <a:r>
              <a:rPr lang="en-US" sz="2003">
                <a:solidFill>
                  <a:srgbClr val="6C6563"/>
                </a:solidFill>
                <a:latin typeface="Lato"/>
                <a:ea typeface="Lato"/>
                <a:cs typeface="Lato"/>
                <a:sym typeface="Lato"/>
              </a:rPr>
              <a:t>std: [0.229, 0.224, 0.225]</a:t>
            </a:r>
          </a:p>
        </p:txBody>
      </p:sp>
      <p:sp>
        <p:nvSpPr>
          <p:cNvPr id="15" name="TextBox 15"/>
          <p:cNvSpPr txBox="1"/>
          <p:nvPr/>
        </p:nvSpPr>
        <p:spPr>
          <a:xfrm>
            <a:off x="8860036"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784196" y="2600696"/>
            <a:ext cx="8503804" cy="5085608"/>
          </a:xfrm>
          <a:custGeom>
            <a:avLst/>
            <a:gdLst/>
            <a:ahLst/>
            <a:cxnLst/>
            <a:rect l="l" t="t" r="r" b="b"/>
            <a:pathLst>
              <a:path w="8503804" h="5085608">
                <a:moveTo>
                  <a:pt x="0" y="0"/>
                </a:moveTo>
                <a:lnTo>
                  <a:pt x="8503804" y="0"/>
                </a:lnTo>
                <a:lnTo>
                  <a:pt x="8503804" y="5085608"/>
                </a:lnTo>
                <a:lnTo>
                  <a:pt x="0" y="5085608"/>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09650" y="1534184"/>
            <a:ext cx="9204337"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Trích xuất đặc trưng</a:t>
            </a:r>
          </a:p>
        </p:txBody>
      </p:sp>
      <p:sp>
        <p:nvSpPr>
          <p:cNvPr id="7" name="TextBox 7"/>
          <p:cNvSpPr txBox="1"/>
          <p:nvPr/>
        </p:nvSpPr>
        <p:spPr>
          <a:xfrm>
            <a:off x="1028700" y="2830133"/>
            <a:ext cx="8173430" cy="5502276"/>
          </a:xfrm>
          <a:prstGeom prst="rect">
            <a:avLst/>
          </a:prstGeom>
        </p:spPr>
        <p:txBody>
          <a:bodyPr lIns="0" tIns="0" rIns="0" bIns="0" rtlCol="0" anchor="t">
            <a:spAutoFit/>
          </a:bodyPr>
          <a:lstStyle/>
          <a:p>
            <a:pPr marL="431799" lvl="1" indent="-215899" algn="just">
              <a:lnSpc>
                <a:spcPts val="3999"/>
              </a:lnSpc>
              <a:buFont typeface="Arial"/>
              <a:buChar char="•"/>
            </a:pPr>
            <a:r>
              <a:rPr lang="en-US" sz="1999">
                <a:solidFill>
                  <a:srgbClr val="6C6563"/>
                </a:solidFill>
                <a:latin typeface="Lato"/>
                <a:ea typeface="Lato"/>
                <a:cs typeface="Lato"/>
                <a:sym typeface="Lato"/>
              </a:rPr>
              <a:t>Mô hình Resnet (Residual Network) là một trong những kiến trúc mạng nơ-ron tích chập (CNN). </a:t>
            </a:r>
          </a:p>
          <a:p>
            <a:pPr marL="431799" lvl="1" indent="-215899" algn="just">
              <a:lnSpc>
                <a:spcPts val="3999"/>
              </a:lnSpc>
              <a:buFont typeface="Arial"/>
              <a:buChar char="•"/>
            </a:pPr>
            <a:r>
              <a:rPr lang="en-US" sz="1999">
                <a:solidFill>
                  <a:srgbClr val="6C6563"/>
                </a:solidFill>
                <a:latin typeface="Lato"/>
                <a:ea typeface="Lato"/>
                <a:cs typeface="Lato"/>
                <a:sym typeface="Lato"/>
              </a:rPr>
              <a:t>Khi mạng nơ-ron ngày càng sâu, mô hình sẽ dễ gặp các vấn đề như:</a:t>
            </a:r>
          </a:p>
          <a:p>
            <a:pPr marL="863598" lvl="2" indent="-287866" algn="just">
              <a:lnSpc>
                <a:spcPts val="3999"/>
              </a:lnSpc>
              <a:buFont typeface="Arial"/>
              <a:buChar char="⚬"/>
            </a:pPr>
            <a:r>
              <a:rPr lang="en-US" sz="1999">
                <a:solidFill>
                  <a:srgbClr val="6C6563"/>
                </a:solidFill>
                <a:latin typeface="Lato"/>
                <a:ea typeface="Lato"/>
                <a:cs typeface="Lato"/>
                <a:sym typeface="Lato"/>
              </a:rPr>
              <a:t>Vanishing gradient: đạo hàm nhỏ dần khi lan truyền ngược.</a:t>
            </a:r>
          </a:p>
          <a:p>
            <a:pPr marL="863598" lvl="2" indent="-287866" algn="just">
              <a:lnSpc>
                <a:spcPts val="3999"/>
              </a:lnSpc>
              <a:buFont typeface="Arial"/>
              <a:buChar char="⚬"/>
            </a:pPr>
            <a:r>
              <a:rPr lang="en-US" sz="1999">
                <a:solidFill>
                  <a:srgbClr val="6C6563"/>
                </a:solidFill>
                <a:latin typeface="Lato"/>
                <a:ea typeface="Lato"/>
                <a:cs typeface="Lato"/>
                <a:sym typeface="Lato"/>
              </a:rPr>
              <a:t>Degradation: tăng độ sâu nhưng độ chính xác giảm.</a:t>
            </a:r>
          </a:p>
          <a:p>
            <a:pPr marL="431799" lvl="1" indent="-215899" algn="just">
              <a:lnSpc>
                <a:spcPts val="3999"/>
              </a:lnSpc>
              <a:buFont typeface="Arial"/>
              <a:buChar char="•"/>
            </a:pPr>
            <a:r>
              <a:rPr lang="en-US" sz="1999">
                <a:solidFill>
                  <a:srgbClr val="6C6563"/>
                </a:solidFill>
                <a:latin typeface="Lato"/>
                <a:ea typeface="Lato"/>
                <a:cs typeface="Lato"/>
                <a:sym typeface="Lato"/>
              </a:rPr>
              <a:t>Khi đó, Resnet sẽ giải quyết vấn đề trên bằng cách sử dụng kết nối “tắt” đồng nhất qua một hay nhiều lớp, giúp truyền phần “residual” của đầu vào đến đầu ra.</a:t>
            </a:r>
          </a:p>
          <a:p>
            <a:pPr marL="431799" lvl="1" indent="-215899" algn="just">
              <a:lnSpc>
                <a:spcPts val="3999"/>
              </a:lnSpc>
              <a:buFont typeface="Arial"/>
              <a:buChar char="•"/>
            </a:pPr>
            <a:r>
              <a:rPr lang="en-US" sz="1999">
                <a:solidFill>
                  <a:srgbClr val="6C6563"/>
                </a:solidFill>
                <a:latin typeface="Lato"/>
                <a:ea typeface="Lato"/>
                <a:cs typeface="Lato"/>
                <a:sym typeface="Lato"/>
              </a:rPr>
              <a:t>Kiến trúc Resnet được xây dựng bằng cách ghép nối nhiều khối residual như hình bên. Thay vì học trực tiếp hàm ánh xạ phức tạp, mô hình sẽ học sự khác biệt giữa đầu vào và đầu ra mong muốn.</a:t>
            </a:r>
          </a:p>
        </p:txBody>
      </p:sp>
      <p:sp>
        <p:nvSpPr>
          <p:cNvPr id="8" name="TextBox 8"/>
          <p:cNvSpPr txBox="1"/>
          <p:nvPr/>
        </p:nvSpPr>
        <p:spPr>
          <a:xfrm>
            <a:off x="9784196" y="7762504"/>
            <a:ext cx="8503804" cy="349250"/>
          </a:xfrm>
          <a:prstGeom prst="rect">
            <a:avLst/>
          </a:prstGeom>
        </p:spPr>
        <p:txBody>
          <a:bodyPr lIns="0" tIns="0" rIns="0" bIns="0" rtlCol="0" anchor="t">
            <a:spAutoFit/>
          </a:bodyPr>
          <a:lstStyle/>
          <a:p>
            <a:pPr algn="ctr">
              <a:lnSpc>
                <a:spcPts val="2800"/>
              </a:lnSpc>
            </a:pPr>
            <a:r>
              <a:rPr lang="en-US" sz="2000">
                <a:solidFill>
                  <a:srgbClr val="6C6563"/>
                </a:solidFill>
                <a:latin typeface="Lato"/>
                <a:ea typeface="Lato"/>
                <a:cs typeface="Lato"/>
                <a:sym typeface="Lato"/>
              </a:rPr>
              <a:t>Hình 3: Sơ đồ minh họa cho một “Residual Block”</a:t>
            </a:r>
          </a:p>
        </p:txBody>
      </p:sp>
      <p:sp>
        <p:nvSpPr>
          <p:cNvPr id="9" name="TextBox 9"/>
          <p:cNvSpPr txBox="1"/>
          <p:nvPr/>
        </p:nvSpPr>
        <p:spPr>
          <a:xfrm>
            <a:off x="9002018"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5400000">
            <a:off x="9692174" y="2887295"/>
            <a:ext cx="8890608" cy="3822678"/>
          </a:xfrm>
          <a:custGeom>
            <a:avLst/>
            <a:gdLst/>
            <a:ahLst/>
            <a:cxnLst/>
            <a:rect l="l" t="t" r="r" b="b"/>
            <a:pathLst>
              <a:path w="8890608" h="3822678">
                <a:moveTo>
                  <a:pt x="0" y="0"/>
                </a:moveTo>
                <a:lnTo>
                  <a:pt x="8890607" y="0"/>
                </a:lnTo>
                <a:lnTo>
                  <a:pt x="8890607" y="3822678"/>
                </a:lnTo>
                <a:lnTo>
                  <a:pt x="0" y="3822678"/>
                </a:lnTo>
                <a:lnTo>
                  <a:pt x="0" y="0"/>
                </a:lnTo>
                <a:close/>
              </a:path>
            </a:pathLst>
          </a:custGeom>
          <a:blipFill>
            <a:blip r:embed="rId7"/>
            <a:stretch>
              <a:fillRect t="-588"/>
            </a:stretch>
          </a:blipFill>
        </p:spPr>
        <p:txBody>
          <a:bodyPr/>
          <a:lstStyle/>
          <a:p>
            <a:endParaRPr lang="en-US"/>
          </a:p>
        </p:txBody>
      </p:sp>
      <p:sp>
        <p:nvSpPr>
          <p:cNvPr id="6" name="TextBox 6"/>
          <p:cNvSpPr txBox="1"/>
          <p:nvPr/>
        </p:nvSpPr>
        <p:spPr>
          <a:xfrm>
            <a:off x="1009650" y="1534184"/>
            <a:ext cx="9204337"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Trích xuất đặc trưng</a:t>
            </a:r>
          </a:p>
        </p:txBody>
      </p:sp>
      <p:sp>
        <p:nvSpPr>
          <p:cNvPr id="7" name="TextBox 7"/>
          <p:cNvSpPr txBox="1"/>
          <p:nvPr/>
        </p:nvSpPr>
        <p:spPr>
          <a:xfrm>
            <a:off x="1028700" y="2830133"/>
            <a:ext cx="8173430" cy="2978151"/>
          </a:xfrm>
          <a:prstGeom prst="rect">
            <a:avLst/>
          </a:prstGeom>
        </p:spPr>
        <p:txBody>
          <a:bodyPr lIns="0" tIns="0" rIns="0" bIns="0" rtlCol="0" anchor="t">
            <a:spAutoFit/>
          </a:bodyPr>
          <a:lstStyle/>
          <a:p>
            <a:pPr marL="431799" lvl="1" indent="-215899" algn="just">
              <a:lnSpc>
                <a:spcPts val="3999"/>
              </a:lnSpc>
              <a:buFont typeface="Arial"/>
              <a:buChar char="•"/>
            </a:pPr>
            <a:r>
              <a:rPr lang="en-US" sz="1999">
                <a:solidFill>
                  <a:srgbClr val="6C6563"/>
                </a:solidFill>
                <a:latin typeface="Lato"/>
                <a:ea typeface="Lato"/>
                <a:cs typeface="Lato"/>
                <a:sym typeface="Lato"/>
              </a:rPr>
              <a:t>Mô hình Resnet50 là một biến thể của Resnet với 50 lớp học sâu, bao gồm 49 lớp có trọng số và 1 lớp FC cuối.</a:t>
            </a:r>
          </a:p>
          <a:p>
            <a:pPr marL="431799" lvl="1" indent="-215899" algn="just">
              <a:lnSpc>
                <a:spcPts val="3999"/>
              </a:lnSpc>
              <a:buFont typeface="Arial"/>
              <a:buChar char="•"/>
            </a:pPr>
            <a:r>
              <a:rPr lang="en-US" sz="1999">
                <a:solidFill>
                  <a:srgbClr val="6C6563"/>
                </a:solidFill>
                <a:latin typeface="Lato"/>
                <a:ea typeface="Lato"/>
                <a:cs typeface="Lato"/>
                <a:sym typeface="Lato"/>
              </a:rPr>
              <a:t>Tuy nhiên, do chỉ giữ lại phần tích chập để làm bộ trích xuất đặc trưng, mô hình trích xuất đặc trưng sẽ loại bỏ lớp FC cuối cùng. </a:t>
            </a:r>
          </a:p>
          <a:p>
            <a:pPr marL="431799" lvl="1" indent="-215899" algn="just">
              <a:lnSpc>
                <a:spcPts val="3999"/>
              </a:lnSpc>
              <a:buFont typeface="Arial"/>
              <a:buChar char="•"/>
            </a:pPr>
            <a:r>
              <a:rPr lang="en-US" sz="1999">
                <a:solidFill>
                  <a:srgbClr val="6C6563"/>
                </a:solidFill>
                <a:latin typeface="Lato"/>
                <a:ea typeface="Lato"/>
                <a:cs typeface="Lato"/>
                <a:sym typeface="Lato"/>
              </a:rPr>
              <a:t>Hình ảnh bên đại diện cho một mô hình Resnet50, với đầu vào là khung ảnh có kích thước 224x224x3. </a:t>
            </a:r>
          </a:p>
        </p:txBody>
      </p:sp>
      <p:sp>
        <p:nvSpPr>
          <p:cNvPr id="8" name="TextBox 8"/>
          <p:cNvSpPr txBox="1"/>
          <p:nvPr/>
        </p:nvSpPr>
        <p:spPr>
          <a:xfrm>
            <a:off x="8860036" y="8894688"/>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1047051" y="515585"/>
            <a:ext cx="6572410" cy="7892894"/>
          </a:xfrm>
          <a:custGeom>
            <a:avLst/>
            <a:gdLst/>
            <a:ahLst/>
            <a:cxnLst/>
            <a:rect l="l" t="t" r="r" b="b"/>
            <a:pathLst>
              <a:path w="6572410" h="7892894">
                <a:moveTo>
                  <a:pt x="0" y="0"/>
                </a:moveTo>
                <a:lnTo>
                  <a:pt x="6572410" y="0"/>
                </a:lnTo>
                <a:lnTo>
                  <a:pt x="6572410" y="7892894"/>
                </a:lnTo>
                <a:lnTo>
                  <a:pt x="0" y="7892894"/>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09650" y="1534184"/>
            <a:ext cx="9204337"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Trích xuất đặc trưng</a:t>
            </a:r>
          </a:p>
        </p:txBody>
      </p:sp>
      <p:sp>
        <p:nvSpPr>
          <p:cNvPr id="7" name="TextBox 7"/>
          <p:cNvSpPr txBox="1"/>
          <p:nvPr/>
        </p:nvSpPr>
        <p:spPr>
          <a:xfrm>
            <a:off x="1028700" y="2830133"/>
            <a:ext cx="8173430" cy="958851"/>
          </a:xfrm>
          <a:prstGeom prst="rect">
            <a:avLst/>
          </a:prstGeom>
        </p:spPr>
        <p:txBody>
          <a:bodyPr lIns="0" tIns="0" rIns="0" bIns="0" rtlCol="0" anchor="t">
            <a:spAutoFit/>
          </a:bodyPr>
          <a:lstStyle/>
          <a:p>
            <a:pPr marL="431799" lvl="1" indent="-215899" algn="just">
              <a:lnSpc>
                <a:spcPts val="3999"/>
              </a:lnSpc>
              <a:buFont typeface="Arial"/>
              <a:buChar char="•"/>
            </a:pPr>
            <a:r>
              <a:rPr lang="en-US" sz="1999">
                <a:solidFill>
                  <a:srgbClr val="6C6563"/>
                </a:solidFill>
                <a:latin typeface="Lato"/>
                <a:ea typeface="Lato"/>
                <a:cs typeface="Lato"/>
                <a:sym typeface="Lato"/>
              </a:rPr>
              <a:t>Dưới đây là sơ đồ mô phỏng các bước thực hiện trích xuất đặc trưng kết hợp tiền xử lý dữ liệu.</a:t>
            </a:r>
          </a:p>
        </p:txBody>
      </p:sp>
      <p:sp>
        <p:nvSpPr>
          <p:cNvPr id="8" name="TextBox 8"/>
          <p:cNvSpPr txBox="1"/>
          <p:nvPr/>
        </p:nvSpPr>
        <p:spPr>
          <a:xfrm>
            <a:off x="12143743" y="8664099"/>
            <a:ext cx="4895374" cy="349250"/>
          </a:xfrm>
          <a:prstGeom prst="rect">
            <a:avLst/>
          </a:prstGeom>
        </p:spPr>
        <p:txBody>
          <a:bodyPr lIns="0" tIns="0" rIns="0" bIns="0" rtlCol="0" anchor="t">
            <a:spAutoFit/>
          </a:bodyPr>
          <a:lstStyle/>
          <a:p>
            <a:pPr algn="ctr">
              <a:lnSpc>
                <a:spcPts val="2800"/>
              </a:lnSpc>
            </a:pPr>
            <a:r>
              <a:rPr lang="en-US" sz="2000">
                <a:solidFill>
                  <a:srgbClr val="000000"/>
                </a:solidFill>
                <a:latin typeface="Lato"/>
                <a:ea typeface="Lato"/>
                <a:cs typeface="Lato"/>
                <a:sym typeface="Lato"/>
              </a:rPr>
              <a:t>Hình 4: Sơ đồ thực hiện trích xuất đặc trưng</a:t>
            </a:r>
          </a:p>
        </p:txBody>
      </p:sp>
      <p:sp>
        <p:nvSpPr>
          <p:cNvPr id="9" name="TextBox 9"/>
          <p:cNvSpPr txBox="1"/>
          <p:nvPr/>
        </p:nvSpPr>
        <p:spPr>
          <a:xfrm>
            <a:off x="8860036"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661731" y="5143500"/>
            <a:ext cx="8458026" cy="3436073"/>
          </a:xfrm>
          <a:custGeom>
            <a:avLst/>
            <a:gdLst/>
            <a:ahLst/>
            <a:cxnLst/>
            <a:rect l="l" t="t" r="r" b="b"/>
            <a:pathLst>
              <a:path w="8458026" h="3436073">
                <a:moveTo>
                  <a:pt x="0" y="0"/>
                </a:moveTo>
                <a:lnTo>
                  <a:pt x="8458025" y="0"/>
                </a:lnTo>
                <a:lnTo>
                  <a:pt x="8458025" y="3436073"/>
                </a:lnTo>
                <a:lnTo>
                  <a:pt x="0" y="3436073"/>
                </a:lnTo>
                <a:lnTo>
                  <a:pt x="0" y="0"/>
                </a:lnTo>
                <a:close/>
              </a:path>
            </a:pathLst>
          </a:custGeom>
          <a:blipFill>
            <a:blip r:embed="rId7"/>
            <a:stretch>
              <a:fillRect/>
            </a:stretch>
          </a:blipFill>
        </p:spPr>
        <p:txBody>
          <a:bodyPr/>
          <a:lstStyle/>
          <a:p>
            <a:endParaRPr lang="en-US"/>
          </a:p>
        </p:txBody>
      </p:sp>
      <p:sp>
        <p:nvSpPr>
          <p:cNvPr id="6" name="Freeform 6"/>
          <p:cNvSpPr/>
          <p:nvPr/>
        </p:nvSpPr>
        <p:spPr>
          <a:xfrm>
            <a:off x="9661731" y="0"/>
            <a:ext cx="7293586" cy="4410075"/>
          </a:xfrm>
          <a:custGeom>
            <a:avLst/>
            <a:gdLst/>
            <a:ahLst/>
            <a:cxnLst/>
            <a:rect l="l" t="t" r="r" b="b"/>
            <a:pathLst>
              <a:path w="7293586" h="4410075">
                <a:moveTo>
                  <a:pt x="0" y="0"/>
                </a:moveTo>
                <a:lnTo>
                  <a:pt x="7293585" y="0"/>
                </a:lnTo>
                <a:lnTo>
                  <a:pt x="7293585" y="4410075"/>
                </a:lnTo>
                <a:lnTo>
                  <a:pt x="0" y="4410075"/>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1028700" y="1516895"/>
            <a:ext cx="8861466"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Thiết kế mô hình</a:t>
            </a:r>
          </a:p>
        </p:txBody>
      </p:sp>
      <p:sp>
        <p:nvSpPr>
          <p:cNvPr id="8" name="TextBox 8"/>
          <p:cNvSpPr txBox="1"/>
          <p:nvPr/>
        </p:nvSpPr>
        <p:spPr>
          <a:xfrm>
            <a:off x="1028700" y="2690428"/>
            <a:ext cx="8173430" cy="3997317"/>
          </a:xfrm>
          <a:prstGeom prst="rect">
            <a:avLst/>
          </a:prstGeom>
        </p:spPr>
        <p:txBody>
          <a:bodyPr lIns="0" tIns="0" rIns="0" bIns="0" rtlCol="0" anchor="t">
            <a:spAutoFit/>
          </a:bodyPr>
          <a:lstStyle/>
          <a:p>
            <a:pPr marL="431817" lvl="1" indent="-215908" algn="l">
              <a:lnSpc>
                <a:spcPts val="4000"/>
              </a:lnSpc>
              <a:buFont typeface="Arial"/>
              <a:buChar char="•"/>
            </a:pPr>
            <a:r>
              <a:rPr lang="en-US" sz="2000">
                <a:solidFill>
                  <a:srgbClr val="6C6563"/>
                </a:solidFill>
                <a:latin typeface="Lato"/>
                <a:ea typeface="Lato"/>
                <a:cs typeface="Lato"/>
                <a:sym typeface="Lato"/>
              </a:rPr>
              <a:t>Để huấn luyện dữ liệu, mô hình sẽ được xây dựng chính bằng Densely-Connected Bidirectional LSTM. </a:t>
            </a:r>
          </a:p>
          <a:p>
            <a:pPr marL="431817" lvl="1" indent="-215908" algn="l">
              <a:lnSpc>
                <a:spcPts val="4000"/>
              </a:lnSpc>
              <a:buFont typeface="Arial"/>
              <a:buChar char="•"/>
            </a:pPr>
            <a:r>
              <a:rPr lang="en-US" sz="2000">
                <a:solidFill>
                  <a:srgbClr val="6C6563"/>
                </a:solidFill>
                <a:latin typeface="Lato"/>
                <a:ea typeface="Lato"/>
                <a:cs typeface="Lato"/>
                <a:sym typeface="Lato"/>
              </a:rPr>
              <a:t>Đối với chuỗi dữ liệu liên tục như video, mô hình LSTM là sự lựa chọn hợp lý nhằm xử lý các chuỗi dữ liệu tuần tự, cũng như giải quyết vấn đề Vanishing Gradient trong RNNs. </a:t>
            </a:r>
          </a:p>
          <a:p>
            <a:pPr marL="431817" lvl="1" indent="-215908" algn="l">
              <a:lnSpc>
                <a:spcPts val="4000"/>
              </a:lnSpc>
              <a:buFont typeface="Arial"/>
              <a:buChar char="•"/>
            </a:pPr>
            <a:r>
              <a:rPr lang="en-US" sz="2000">
                <a:solidFill>
                  <a:srgbClr val="6C6563"/>
                </a:solidFill>
                <a:latin typeface="Lato"/>
                <a:ea typeface="Lato"/>
                <a:cs typeface="Lato"/>
                <a:sym typeface="Lato"/>
              </a:rPr>
              <a:t>LSTM là mô hình bao gồm ba cổng: cổng vào, cổng ra và cổng quên. Các cổng được điều chỉnh thông qua một đơn vị sigmoid, từ đó quyết định khi nòa nên giữ lại hoặc loại bỏ thông tin. </a:t>
            </a:r>
          </a:p>
        </p:txBody>
      </p:sp>
      <p:sp>
        <p:nvSpPr>
          <p:cNvPr id="9" name="TextBox 9"/>
          <p:cNvSpPr txBox="1"/>
          <p:nvPr/>
        </p:nvSpPr>
        <p:spPr>
          <a:xfrm>
            <a:off x="9661731" y="8713974"/>
            <a:ext cx="8458026" cy="349250"/>
          </a:xfrm>
          <a:prstGeom prst="rect">
            <a:avLst/>
          </a:prstGeom>
        </p:spPr>
        <p:txBody>
          <a:bodyPr lIns="0" tIns="0" rIns="0" bIns="0" rtlCol="0" anchor="t">
            <a:spAutoFit/>
          </a:bodyPr>
          <a:lstStyle/>
          <a:p>
            <a:pPr algn="ctr">
              <a:lnSpc>
                <a:spcPts val="2800"/>
              </a:lnSpc>
            </a:pPr>
            <a:r>
              <a:rPr lang="en-US" sz="2000">
                <a:solidFill>
                  <a:srgbClr val="000000"/>
                </a:solidFill>
                <a:latin typeface="Lato"/>
                <a:ea typeface="Lato"/>
                <a:cs typeface="Lato"/>
                <a:sym typeface="Lato"/>
              </a:rPr>
              <a:t>Hình 6: Kiến trúc hai lớp LSTM</a:t>
            </a:r>
          </a:p>
        </p:txBody>
      </p:sp>
      <p:sp>
        <p:nvSpPr>
          <p:cNvPr id="10" name="TextBox 10"/>
          <p:cNvSpPr txBox="1"/>
          <p:nvPr/>
        </p:nvSpPr>
        <p:spPr>
          <a:xfrm>
            <a:off x="9661731" y="4537075"/>
            <a:ext cx="8458026" cy="349250"/>
          </a:xfrm>
          <a:prstGeom prst="rect">
            <a:avLst/>
          </a:prstGeom>
        </p:spPr>
        <p:txBody>
          <a:bodyPr lIns="0" tIns="0" rIns="0" bIns="0" rtlCol="0" anchor="t">
            <a:spAutoFit/>
          </a:bodyPr>
          <a:lstStyle/>
          <a:p>
            <a:pPr algn="ctr">
              <a:lnSpc>
                <a:spcPts val="2800"/>
              </a:lnSpc>
            </a:pPr>
            <a:r>
              <a:rPr lang="en-US" sz="2000">
                <a:solidFill>
                  <a:srgbClr val="000000"/>
                </a:solidFill>
                <a:latin typeface="Lato"/>
                <a:ea typeface="Lato"/>
                <a:cs typeface="Lato"/>
                <a:sym typeface="Lato"/>
              </a:rPr>
              <a:t>Hình 5: Kiến trúc mô hình LSTM</a:t>
            </a:r>
          </a:p>
        </p:txBody>
      </p:sp>
      <p:sp>
        <p:nvSpPr>
          <p:cNvPr id="11" name="TextBox 11"/>
          <p:cNvSpPr txBox="1"/>
          <p:nvPr/>
        </p:nvSpPr>
        <p:spPr>
          <a:xfrm>
            <a:off x="8860036"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890166" y="1632866"/>
            <a:ext cx="7857870" cy="5991626"/>
          </a:xfrm>
          <a:custGeom>
            <a:avLst/>
            <a:gdLst/>
            <a:ahLst/>
            <a:cxnLst/>
            <a:rect l="l" t="t" r="r" b="b"/>
            <a:pathLst>
              <a:path w="7857870" h="5991626">
                <a:moveTo>
                  <a:pt x="0" y="0"/>
                </a:moveTo>
                <a:lnTo>
                  <a:pt x="7857869" y="0"/>
                </a:lnTo>
                <a:lnTo>
                  <a:pt x="7857869" y="5991625"/>
                </a:lnTo>
                <a:lnTo>
                  <a:pt x="0" y="5991625"/>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28700" y="1516895"/>
            <a:ext cx="8861466"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Thiết kế mô hình</a:t>
            </a:r>
          </a:p>
        </p:txBody>
      </p:sp>
      <p:sp>
        <p:nvSpPr>
          <p:cNvPr id="7" name="TextBox 7"/>
          <p:cNvSpPr txBox="1"/>
          <p:nvPr/>
        </p:nvSpPr>
        <p:spPr>
          <a:xfrm>
            <a:off x="1028700" y="2690428"/>
            <a:ext cx="8173430" cy="4502142"/>
          </a:xfrm>
          <a:prstGeom prst="rect">
            <a:avLst/>
          </a:prstGeom>
        </p:spPr>
        <p:txBody>
          <a:bodyPr lIns="0" tIns="0" rIns="0" bIns="0" rtlCol="0" anchor="t">
            <a:spAutoFit/>
          </a:bodyPr>
          <a:lstStyle/>
          <a:p>
            <a:pPr marL="431817" lvl="1" indent="-215908" algn="l">
              <a:lnSpc>
                <a:spcPts val="4000"/>
              </a:lnSpc>
              <a:buFont typeface="Arial"/>
              <a:buChar char="•"/>
            </a:pPr>
            <a:r>
              <a:rPr lang="en-US" sz="2000">
                <a:solidFill>
                  <a:srgbClr val="6C6563"/>
                </a:solidFill>
                <a:latin typeface="Lato"/>
                <a:ea typeface="Lato"/>
                <a:cs typeface="Lato"/>
                <a:sym typeface="Lato"/>
              </a:rPr>
              <a:t>Bidirectional LSTM là một biến thể của mạng LSTM để xử lý dữ liệu chuỗi theo cả hai chiều: forward (từ quá khứ đến hiện tại) và backward (từ tương lai về hiện tại). </a:t>
            </a:r>
          </a:p>
          <a:p>
            <a:pPr marL="431817" lvl="1" indent="-215908" algn="l">
              <a:lnSpc>
                <a:spcPts val="4000"/>
              </a:lnSpc>
              <a:buFont typeface="Arial"/>
              <a:buChar char="•"/>
            </a:pPr>
            <a:r>
              <a:rPr lang="en-US" sz="2000">
                <a:solidFill>
                  <a:srgbClr val="6C6563"/>
                </a:solidFill>
                <a:latin typeface="Lato"/>
                <a:ea typeface="Lato"/>
                <a:cs typeface="Lato"/>
                <a:sym typeface="Lato"/>
              </a:rPr>
              <a:t>Phương pháp đề xuất này giúp cải thiện cơ chế tính toán đầu ra. Đầu ra của một khung hình tại thời điểm t được xác định không chỉ từ khung hình trước đó tại thời điểm t-1, mà còn từ khung hình kế tiếp là t+1.</a:t>
            </a:r>
          </a:p>
          <a:p>
            <a:pPr marL="431817" lvl="1" indent="-215908" algn="l">
              <a:lnSpc>
                <a:spcPts val="4000"/>
              </a:lnSpc>
              <a:buFont typeface="Arial"/>
              <a:buChar char="•"/>
            </a:pPr>
            <a:r>
              <a:rPr lang="en-US" sz="2000">
                <a:solidFill>
                  <a:srgbClr val="6C6563"/>
                </a:solidFill>
                <a:latin typeface="Lato"/>
                <a:ea typeface="Lato"/>
                <a:cs typeface="Lato"/>
                <a:sym typeface="Lato"/>
              </a:rPr>
              <a:t>Từ đó, mô hình nắm bắt ngữ cảnh đầy đủ hơn, đặc biệt hữu ích trong việc phân tích chuỗi thời gian như video. </a:t>
            </a:r>
          </a:p>
        </p:txBody>
      </p:sp>
      <p:sp>
        <p:nvSpPr>
          <p:cNvPr id="8" name="TextBox 8"/>
          <p:cNvSpPr txBox="1"/>
          <p:nvPr/>
        </p:nvSpPr>
        <p:spPr>
          <a:xfrm>
            <a:off x="11859194" y="7855363"/>
            <a:ext cx="4789170" cy="349250"/>
          </a:xfrm>
          <a:prstGeom prst="rect">
            <a:avLst/>
          </a:prstGeom>
        </p:spPr>
        <p:txBody>
          <a:bodyPr lIns="0" tIns="0" rIns="0" bIns="0" rtlCol="0" anchor="t">
            <a:spAutoFit/>
          </a:bodyPr>
          <a:lstStyle/>
          <a:p>
            <a:pPr algn="ctr">
              <a:lnSpc>
                <a:spcPts val="2800"/>
              </a:lnSpc>
            </a:pPr>
            <a:r>
              <a:rPr lang="en-US" sz="2000">
                <a:solidFill>
                  <a:srgbClr val="000000"/>
                </a:solidFill>
                <a:latin typeface="Lato"/>
                <a:ea typeface="Lato"/>
                <a:cs typeface="Lato"/>
                <a:sym typeface="Lato"/>
              </a:rPr>
              <a:t>Hình 7: Sơ đồ mô hình Bidirectional LSTM  </a:t>
            </a:r>
          </a:p>
        </p:txBody>
      </p:sp>
      <p:sp>
        <p:nvSpPr>
          <p:cNvPr id="9" name="TextBox 9"/>
          <p:cNvSpPr txBox="1"/>
          <p:nvPr/>
        </p:nvSpPr>
        <p:spPr>
          <a:xfrm>
            <a:off x="8918166"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2078713" y="-233615"/>
            <a:ext cx="5470924" cy="4761070"/>
            <a:chOff x="0" y="0"/>
            <a:chExt cx="1440902" cy="1253944"/>
          </a:xfrm>
        </p:grpSpPr>
        <p:sp>
          <p:nvSpPr>
            <p:cNvPr id="4" name="Freeform 4"/>
            <p:cNvSpPr/>
            <p:nvPr/>
          </p:nvSpPr>
          <p:spPr>
            <a:xfrm>
              <a:off x="0" y="0"/>
              <a:ext cx="1440902" cy="1253944"/>
            </a:xfrm>
            <a:custGeom>
              <a:avLst/>
              <a:gdLst/>
              <a:ahLst/>
              <a:cxnLst/>
              <a:rect l="l" t="t" r="r" b="b"/>
              <a:pathLst>
                <a:path w="1440902" h="1253944">
                  <a:moveTo>
                    <a:pt x="0" y="0"/>
                  </a:moveTo>
                  <a:lnTo>
                    <a:pt x="1440902" y="0"/>
                  </a:lnTo>
                  <a:lnTo>
                    <a:pt x="1440902" y="1253944"/>
                  </a:lnTo>
                  <a:lnTo>
                    <a:pt x="0" y="1253944"/>
                  </a:lnTo>
                  <a:close/>
                </a:path>
              </a:pathLst>
            </a:custGeom>
            <a:solidFill>
              <a:srgbClr val="252525"/>
            </a:solidFill>
          </p:spPr>
          <p:txBody>
            <a:bodyPr/>
            <a:lstStyle/>
            <a:p>
              <a:endParaRPr lang="en-US"/>
            </a:p>
          </p:txBody>
        </p:sp>
        <p:sp>
          <p:nvSpPr>
            <p:cNvPr id="5" name="TextBox 5"/>
            <p:cNvSpPr txBox="1"/>
            <p:nvPr/>
          </p:nvSpPr>
          <p:spPr>
            <a:xfrm>
              <a:off x="0" y="-38100"/>
              <a:ext cx="1440902" cy="129204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776903" y="2380535"/>
            <a:ext cx="4712217" cy="47122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779769" y="2816469"/>
            <a:ext cx="4276283" cy="427628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en-US"/>
            </a:p>
          </p:txBody>
        </p:sp>
      </p:grpSp>
      <p:sp>
        <p:nvSpPr>
          <p:cNvPr id="11" name="Freeform 11"/>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9686136" y="4242927"/>
            <a:ext cx="8173430" cy="1139834"/>
          </a:xfrm>
          <a:prstGeom prst="rect">
            <a:avLst/>
          </a:prstGeom>
        </p:spPr>
        <p:txBody>
          <a:bodyPr lIns="0" tIns="0" rIns="0" bIns="0" rtlCol="0" anchor="t">
            <a:spAutoFit/>
          </a:bodyPr>
          <a:lstStyle/>
          <a:p>
            <a:pPr algn="l">
              <a:lnSpc>
                <a:spcPts val="8500"/>
              </a:lnSpc>
            </a:pPr>
            <a:r>
              <a:rPr lang="en-US" sz="8500" b="1">
                <a:solidFill>
                  <a:srgbClr val="252525"/>
                </a:solidFill>
                <a:latin typeface="Lato Bold"/>
                <a:ea typeface="Lato Bold"/>
                <a:cs typeface="Lato Bold"/>
                <a:sym typeface="Lato Bold"/>
              </a:rPr>
              <a:t>Cải tiến mô hình</a:t>
            </a:r>
          </a:p>
        </p:txBody>
      </p:sp>
      <p:sp>
        <p:nvSpPr>
          <p:cNvPr id="14" name="TextBox 14"/>
          <p:cNvSpPr txBox="1"/>
          <p:nvPr/>
        </p:nvSpPr>
        <p:spPr>
          <a:xfrm>
            <a:off x="8860036"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52525"/>
                </a:solidFill>
                <a:latin typeface="Noto Serif Display"/>
                <a:ea typeface="Noto Serif Display"/>
                <a:cs typeface="Noto Serif Display"/>
                <a:sym typeface="Noto Serif Display"/>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202130" y="2463702"/>
            <a:ext cx="9085870" cy="5110802"/>
          </a:xfrm>
          <a:custGeom>
            <a:avLst/>
            <a:gdLst/>
            <a:ahLst/>
            <a:cxnLst/>
            <a:rect l="l" t="t" r="r" b="b"/>
            <a:pathLst>
              <a:path w="9085870" h="5110802">
                <a:moveTo>
                  <a:pt x="0" y="0"/>
                </a:moveTo>
                <a:lnTo>
                  <a:pt x="9085870" y="0"/>
                </a:lnTo>
                <a:lnTo>
                  <a:pt x="9085870" y="5110802"/>
                </a:lnTo>
                <a:lnTo>
                  <a:pt x="0" y="5110802"/>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28700" y="1516895"/>
            <a:ext cx="8861466"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Cải tiến mô hình</a:t>
            </a:r>
          </a:p>
        </p:txBody>
      </p:sp>
      <p:sp>
        <p:nvSpPr>
          <p:cNvPr id="7" name="TextBox 7"/>
          <p:cNvSpPr txBox="1"/>
          <p:nvPr/>
        </p:nvSpPr>
        <p:spPr>
          <a:xfrm>
            <a:off x="1028700" y="2661853"/>
            <a:ext cx="8173430" cy="556260"/>
          </a:xfrm>
          <a:prstGeom prst="rect">
            <a:avLst/>
          </a:prstGeom>
        </p:spPr>
        <p:txBody>
          <a:bodyPr lIns="0" tIns="0" rIns="0" bIns="0" rtlCol="0" anchor="t">
            <a:spAutoFit/>
          </a:bodyPr>
          <a:lstStyle/>
          <a:p>
            <a:pPr marL="518160" lvl="1" indent="-259080" algn="l">
              <a:lnSpc>
                <a:spcPts val="4800"/>
              </a:lnSpc>
              <a:buAutoNum type="arabicPeriod"/>
            </a:pPr>
            <a:r>
              <a:rPr lang="en-US" sz="2400">
                <a:solidFill>
                  <a:srgbClr val="6C6563"/>
                </a:solidFill>
                <a:latin typeface="Lato"/>
                <a:ea typeface="Lato"/>
                <a:cs typeface="Lato"/>
                <a:sym typeface="Lato"/>
              </a:rPr>
              <a:t>Sử dụng mô hình ResNet thay vì AlexNet</a:t>
            </a:r>
          </a:p>
        </p:txBody>
      </p:sp>
      <p:sp>
        <p:nvSpPr>
          <p:cNvPr id="8" name="TextBox 8"/>
          <p:cNvSpPr txBox="1"/>
          <p:nvPr/>
        </p:nvSpPr>
        <p:spPr>
          <a:xfrm>
            <a:off x="1028700" y="3170488"/>
            <a:ext cx="8173430" cy="5511800"/>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6C6563"/>
                </a:solidFill>
                <a:latin typeface="Lato"/>
                <a:ea typeface="Lato"/>
                <a:cs typeface="Lato"/>
                <a:sym typeface="Lato"/>
              </a:rPr>
              <a:t>Trong mô hình đề xuất của tác giả Amin Ullah ban đầu, mô hình được sử dụng trong trích xuất đặc trưng là AlexNet. </a:t>
            </a:r>
          </a:p>
          <a:p>
            <a:pPr marL="431801" lvl="1" indent="-215900" algn="l">
              <a:lnSpc>
                <a:spcPts val="4000"/>
              </a:lnSpc>
              <a:buFont typeface="Arial"/>
              <a:buChar char="•"/>
            </a:pPr>
            <a:r>
              <a:rPr lang="en-US" sz="2000">
                <a:solidFill>
                  <a:srgbClr val="6C6563"/>
                </a:solidFill>
                <a:latin typeface="Lato"/>
                <a:ea typeface="Lato"/>
                <a:cs typeface="Lato"/>
                <a:sym typeface="Lato"/>
              </a:rPr>
              <a:t>AlexNet là một mô hình mạng tích chập phổ biến bao gồm 8 lớp (5 lớp tích chập và 3 lớp Full Connected).</a:t>
            </a:r>
          </a:p>
          <a:p>
            <a:pPr marL="431801" lvl="1" indent="-215900" algn="l">
              <a:lnSpc>
                <a:spcPts val="4000"/>
              </a:lnSpc>
              <a:buFont typeface="Arial"/>
              <a:buChar char="•"/>
            </a:pPr>
            <a:r>
              <a:rPr lang="en-US" sz="2000">
                <a:solidFill>
                  <a:srgbClr val="6C6563"/>
                </a:solidFill>
                <a:latin typeface="Lato"/>
                <a:ea typeface="Lato"/>
                <a:cs typeface="Lato"/>
                <a:sym typeface="Lato"/>
              </a:rPr>
              <a:t>Tuy nhiên, khi sử dụng AlexNet, độ chính xác của mô hình không cao (60%-70%), vì AlexNet có những nhược điểm sau:</a:t>
            </a:r>
          </a:p>
          <a:p>
            <a:pPr marL="863601" lvl="2" indent="-287867" algn="l">
              <a:lnSpc>
                <a:spcPts val="4000"/>
              </a:lnSpc>
              <a:buFont typeface="Arial"/>
              <a:buChar char="⚬"/>
            </a:pPr>
            <a:r>
              <a:rPr lang="en-US" sz="2000">
                <a:solidFill>
                  <a:srgbClr val="6C6563"/>
                </a:solidFill>
                <a:latin typeface="Lato"/>
                <a:ea typeface="Lato"/>
                <a:cs typeface="Lato"/>
                <a:sym typeface="Lato"/>
              </a:rPr>
              <a:t>Mạng nơ-ron không đủ sâu do ít lớp, do đó việc trích xuất đặc trưng chưa được tối ưu. </a:t>
            </a:r>
          </a:p>
          <a:p>
            <a:pPr marL="863601" lvl="2" indent="-287867" algn="l">
              <a:lnSpc>
                <a:spcPts val="4000"/>
              </a:lnSpc>
              <a:buFont typeface="Arial"/>
              <a:buChar char="⚬"/>
            </a:pPr>
            <a:r>
              <a:rPr lang="en-US" sz="2000">
                <a:solidFill>
                  <a:srgbClr val="6C6563"/>
                </a:solidFill>
                <a:latin typeface="Lato"/>
                <a:ea typeface="Lato"/>
                <a:cs typeface="Lato"/>
                <a:sym typeface="Lato"/>
              </a:rPr>
              <a:t>Khi mô hình học càng sâu thì tồn tại một vấn đề là sự biến mất của gradient (Vanishing gradient). AlexNet không hỗ trợ các phương pháp khắc phục tình trạng trên. </a:t>
            </a:r>
          </a:p>
        </p:txBody>
      </p:sp>
      <p:sp>
        <p:nvSpPr>
          <p:cNvPr id="9" name="TextBox 9"/>
          <p:cNvSpPr txBox="1"/>
          <p:nvPr/>
        </p:nvSpPr>
        <p:spPr>
          <a:xfrm>
            <a:off x="9221180" y="7855363"/>
            <a:ext cx="9066820" cy="701675"/>
          </a:xfrm>
          <a:prstGeom prst="rect">
            <a:avLst/>
          </a:prstGeom>
        </p:spPr>
        <p:txBody>
          <a:bodyPr lIns="0" tIns="0" rIns="0" bIns="0" rtlCol="0" anchor="t">
            <a:spAutoFit/>
          </a:bodyPr>
          <a:lstStyle/>
          <a:p>
            <a:pPr algn="ctr">
              <a:lnSpc>
                <a:spcPts val="2800"/>
              </a:lnSpc>
            </a:pPr>
            <a:r>
              <a:rPr lang="en-US" sz="2000">
                <a:solidFill>
                  <a:srgbClr val="000000"/>
                </a:solidFill>
                <a:latin typeface="Lato"/>
                <a:ea typeface="Lato"/>
                <a:cs typeface="Lato"/>
                <a:sym typeface="Lato"/>
              </a:rPr>
              <a:t>Hình 8: Các lớp trong mô hình AlexNet, bao gồm 5 lớp Convolution layer và 3 Fully Connected layer </a:t>
            </a:r>
          </a:p>
        </p:txBody>
      </p:sp>
      <p:sp>
        <p:nvSpPr>
          <p:cNvPr id="10" name="TextBox 10"/>
          <p:cNvSpPr txBox="1"/>
          <p:nvPr/>
        </p:nvSpPr>
        <p:spPr>
          <a:xfrm>
            <a:off x="9002018"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11397549" y="0"/>
            <a:ext cx="5470924" cy="4761070"/>
            <a:chOff x="0" y="0"/>
            <a:chExt cx="1440902" cy="1253944"/>
          </a:xfrm>
        </p:grpSpPr>
        <p:sp>
          <p:nvSpPr>
            <p:cNvPr id="6" name="Freeform 6"/>
            <p:cNvSpPr/>
            <p:nvPr/>
          </p:nvSpPr>
          <p:spPr>
            <a:xfrm>
              <a:off x="0" y="0"/>
              <a:ext cx="1440902" cy="1253944"/>
            </a:xfrm>
            <a:custGeom>
              <a:avLst/>
              <a:gdLst/>
              <a:ahLst/>
              <a:cxnLst/>
              <a:rect l="l" t="t" r="r" b="b"/>
              <a:pathLst>
                <a:path w="1440902" h="1253944">
                  <a:moveTo>
                    <a:pt x="0" y="0"/>
                  </a:moveTo>
                  <a:lnTo>
                    <a:pt x="1440902" y="0"/>
                  </a:lnTo>
                  <a:lnTo>
                    <a:pt x="1440902" y="1253944"/>
                  </a:lnTo>
                  <a:lnTo>
                    <a:pt x="0" y="1253944"/>
                  </a:lnTo>
                  <a:close/>
                </a:path>
              </a:pathLst>
            </a:custGeom>
            <a:solidFill>
              <a:srgbClr val="252525"/>
            </a:solidFill>
          </p:spPr>
          <p:txBody>
            <a:bodyPr/>
            <a:lstStyle/>
            <a:p>
              <a:endParaRPr lang="en-US"/>
            </a:p>
          </p:txBody>
        </p:sp>
        <p:sp>
          <p:nvSpPr>
            <p:cNvPr id="7" name="TextBox 7"/>
            <p:cNvSpPr txBox="1"/>
            <p:nvPr/>
          </p:nvSpPr>
          <p:spPr>
            <a:xfrm>
              <a:off x="0" y="-38100"/>
              <a:ext cx="1440902" cy="129204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776903" y="2380535"/>
            <a:ext cx="4712217" cy="47122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994870" y="2622929"/>
            <a:ext cx="4276283" cy="427628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3061" r="-23061"/>
              </a:stretch>
            </a:blipFill>
          </p:spPr>
          <p:txBody>
            <a:bodyPr/>
            <a:lstStyle/>
            <a:p>
              <a:endParaRPr lang="en-US"/>
            </a:p>
          </p:txBody>
        </p:sp>
      </p:grpSp>
      <p:sp>
        <p:nvSpPr>
          <p:cNvPr id="13" name="TextBox 13"/>
          <p:cNvSpPr txBox="1"/>
          <p:nvPr/>
        </p:nvSpPr>
        <p:spPr>
          <a:xfrm>
            <a:off x="1028700" y="1516895"/>
            <a:ext cx="8861466"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Cải tiến mô hình</a:t>
            </a:r>
          </a:p>
        </p:txBody>
      </p:sp>
      <p:sp>
        <p:nvSpPr>
          <p:cNvPr id="14" name="TextBox 14"/>
          <p:cNvSpPr txBox="1"/>
          <p:nvPr/>
        </p:nvSpPr>
        <p:spPr>
          <a:xfrm>
            <a:off x="1028700" y="2524677"/>
            <a:ext cx="8173430" cy="556260"/>
          </a:xfrm>
          <a:prstGeom prst="rect">
            <a:avLst/>
          </a:prstGeom>
        </p:spPr>
        <p:txBody>
          <a:bodyPr lIns="0" tIns="0" rIns="0" bIns="0" rtlCol="0" anchor="t">
            <a:spAutoFit/>
          </a:bodyPr>
          <a:lstStyle/>
          <a:p>
            <a:pPr marL="518160" lvl="1" indent="-259080" algn="l">
              <a:lnSpc>
                <a:spcPts val="4800"/>
              </a:lnSpc>
              <a:buAutoNum type="arabicPeriod"/>
            </a:pPr>
            <a:r>
              <a:rPr lang="en-US" sz="2400" u="sng">
                <a:solidFill>
                  <a:srgbClr val="6C6563"/>
                </a:solidFill>
                <a:latin typeface="Lato"/>
                <a:ea typeface="Lato"/>
                <a:cs typeface="Lato"/>
                <a:sym typeface="Lato"/>
              </a:rPr>
              <a:t>Sử dụng mô hình ResNet thay vì AlexNet</a:t>
            </a:r>
          </a:p>
        </p:txBody>
      </p:sp>
      <p:sp>
        <p:nvSpPr>
          <p:cNvPr id="15" name="TextBox 15"/>
          <p:cNvSpPr txBox="1"/>
          <p:nvPr/>
        </p:nvSpPr>
        <p:spPr>
          <a:xfrm>
            <a:off x="1028700" y="3170488"/>
            <a:ext cx="8173430" cy="3997325"/>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6C6563"/>
                </a:solidFill>
                <a:latin typeface="Lato"/>
                <a:ea typeface="Lato"/>
                <a:cs typeface="Lato"/>
                <a:sym typeface="Lato"/>
              </a:rPr>
              <a:t>Để giải quyết Vanishing Gradient, chương trình đề xuất sử dụng ResNet. </a:t>
            </a:r>
          </a:p>
          <a:p>
            <a:pPr marL="431801" lvl="1" indent="-215900" algn="l">
              <a:lnSpc>
                <a:spcPts val="4000"/>
              </a:lnSpc>
              <a:buFont typeface="Arial"/>
              <a:buChar char="•"/>
            </a:pPr>
            <a:r>
              <a:rPr lang="en-US" sz="2000">
                <a:solidFill>
                  <a:srgbClr val="6C6563"/>
                </a:solidFill>
                <a:latin typeface="Lato"/>
                <a:ea typeface="Lato"/>
                <a:cs typeface="Lato"/>
                <a:sym typeface="Lato"/>
              </a:rPr>
              <a:t>ResNet là mô hình cho phép thông tin đầu vào được truyền trực tiếp đến các lớp sâu hơn mà không thông qua các phép biến đổi phi tuyến bằng kết nối tắt (skip connections). </a:t>
            </a:r>
          </a:p>
          <a:p>
            <a:pPr marL="431801" lvl="1" indent="-215900" algn="l">
              <a:lnSpc>
                <a:spcPts val="4000"/>
              </a:lnSpc>
              <a:buFont typeface="Arial"/>
              <a:buChar char="•"/>
            </a:pPr>
            <a:r>
              <a:rPr lang="en-US" sz="2000">
                <a:solidFill>
                  <a:srgbClr val="6C6563"/>
                </a:solidFill>
                <a:latin typeface="Lato"/>
                <a:ea typeface="Lato"/>
                <a:cs typeface="Lato"/>
                <a:sym typeface="Lato"/>
              </a:rPr>
              <a:t>ResNet mà mô hình sử dụng là ResNet50 gồm 50 lớp. Việc dùng ResNet giúp tăng hiệu suất trích xuất đặc trưng. Độ chính xác được cải thiện đáng kể lên đến hơn 94%.</a:t>
            </a:r>
          </a:p>
        </p:txBody>
      </p:sp>
      <p:sp>
        <p:nvSpPr>
          <p:cNvPr id="16" name="TextBox 16"/>
          <p:cNvSpPr txBox="1"/>
          <p:nvPr/>
        </p:nvSpPr>
        <p:spPr>
          <a:xfrm>
            <a:off x="8860036"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890166" y="2898057"/>
            <a:ext cx="7803493" cy="3886797"/>
          </a:xfrm>
          <a:custGeom>
            <a:avLst/>
            <a:gdLst/>
            <a:ahLst/>
            <a:cxnLst/>
            <a:rect l="l" t="t" r="r" b="b"/>
            <a:pathLst>
              <a:path w="7803493" h="3886797">
                <a:moveTo>
                  <a:pt x="0" y="0"/>
                </a:moveTo>
                <a:lnTo>
                  <a:pt x="7803493" y="0"/>
                </a:lnTo>
                <a:lnTo>
                  <a:pt x="7803493" y="3886798"/>
                </a:lnTo>
                <a:lnTo>
                  <a:pt x="0" y="3886798"/>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28700" y="1516895"/>
            <a:ext cx="8861466"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Cải tiến mô hình</a:t>
            </a:r>
          </a:p>
        </p:txBody>
      </p:sp>
      <p:sp>
        <p:nvSpPr>
          <p:cNvPr id="7" name="TextBox 7"/>
          <p:cNvSpPr txBox="1"/>
          <p:nvPr/>
        </p:nvSpPr>
        <p:spPr>
          <a:xfrm>
            <a:off x="1372718" y="2524677"/>
            <a:ext cx="8173430" cy="556260"/>
          </a:xfrm>
          <a:prstGeom prst="rect">
            <a:avLst/>
          </a:prstGeom>
        </p:spPr>
        <p:txBody>
          <a:bodyPr lIns="0" tIns="0" rIns="0" bIns="0" rtlCol="0" anchor="t">
            <a:spAutoFit/>
          </a:bodyPr>
          <a:lstStyle/>
          <a:p>
            <a:pPr algn="l">
              <a:lnSpc>
                <a:spcPts val="4800"/>
              </a:lnSpc>
            </a:pPr>
            <a:r>
              <a:rPr lang="en-US" sz="2400" u="sng">
                <a:solidFill>
                  <a:srgbClr val="6C6563"/>
                </a:solidFill>
                <a:latin typeface="Lato"/>
                <a:ea typeface="Lato"/>
                <a:cs typeface="Lato"/>
                <a:sym typeface="Lato"/>
              </a:rPr>
              <a:t>2. Sử dụng thêm lớp Dropout</a:t>
            </a:r>
          </a:p>
        </p:txBody>
      </p:sp>
      <p:sp>
        <p:nvSpPr>
          <p:cNvPr id="8" name="TextBox 8"/>
          <p:cNvSpPr txBox="1"/>
          <p:nvPr/>
        </p:nvSpPr>
        <p:spPr>
          <a:xfrm>
            <a:off x="1028700" y="3170488"/>
            <a:ext cx="8173430" cy="4502150"/>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6C6563"/>
                </a:solidFill>
                <a:latin typeface="Lato"/>
                <a:ea typeface="Lato"/>
                <a:cs typeface="Lato"/>
                <a:sym typeface="Lato"/>
              </a:rPr>
              <a:t>Theo thiết kế mô hình ban đầu, mô hình Bi-LSTM chỉ bao gồm các lớp cơ bản như LSTM và FC. Trong cải tiến, mô hình sử dụng thêm lớp Dropout .</a:t>
            </a:r>
          </a:p>
          <a:p>
            <a:pPr marL="431801" lvl="1" indent="-215900" algn="l">
              <a:lnSpc>
                <a:spcPts val="4000"/>
              </a:lnSpc>
              <a:buFont typeface="Arial"/>
              <a:buChar char="•"/>
            </a:pPr>
            <a:r>
              <a:rPr lang="en-US" sz="2000">
                <a:solidFill>
                  <a:srgbClr val="6C6563"/>
                </a:solidFill>
                <a:latin typeface="Lato"/>
                <a:ea typeface="Lato"/>
                <a:cs typeface="Lato"/>
                <a:sym typeface="Lato"/>
              </a:rPr>
              <a:t>Dropout là một kỹ thuật regularization phổ biến trong học sâu, được thiết kế để giảm thiểu hiện tượng overfitting bằng cách tắt ngẫu nhiên một số nơ-ron trong quá trình huấn luyện. </a:t>
            </a:r>
          </a:p>
          <a:p>
            <a:pPr marL="431801" lvl="1" indent="-215900" algn="l">
              <a:lnSpc>
                <a:spcPts val="4000"/>
              </a:lnSpc>
              <a:buFont typeface="Arial"/>
              <a:buChar char="•"/>
            </a:pPr>
            <a:r>
              <a:rPr lang="en-US" sz="2000">
                <a:solidFill>
                  <a:srgbClr val="6C6563"/>
                </a:solidFill>
                <a:latin typeface="Lato"/>
                <a:ea typeface="Lato"/>
                <a:cs typeface="Lato"/>
                <a:sym typeface="Lato"/>
              </a:rPr>
              <a:t>Tỷ  lệ số nơ-ron được tắt trong mô hình là 0.2, tức có 20% số nơ-ron sẽ không tham gia vào quá trình lan truyền xuôi và lan truyền ngược trong một lần lặp nào đó. </a:t>
            </a:r>
          </a:p>
        </p:txBody>
      </p:sp>
      <p:sp>
        <p:nvSpPr>
          <p:cNvPr id="9" name="TextBox 9"/>
          <p:cNvSpPr txBox="1"/>
          <p:nvPr/>
        </p:nvSpPr>
        <p:spPr>
          <a:xfrm>
            <a:off x="9312305" y="7148795"/>
            <a:ext cx="8959215" cy="349250"/>
          </a:xfrm>
          <a:prstGeom prst="rect">
            <a:avLst/>
          </a:prstGeom>
        </p:spPr>
        <p:txBody>
          <a:bodyPr lIns="0" tIns="0" rIns="0" bIns="0" rtlCol="0" anchor="t">
            <a:spAutoFit/>
          </a:bodyPr>
          <a:lstStyle/>
          <a:p>
            <a:pPr algn="ctr">
              <a:lnSpc>
                <a:spcPts val="2800"/>
              </a:lnSpc>
            </a:pPr>
            <a:r>
              <a:rPr lang="en-US" sz="2000">
                <a:solidFill>
                  <a:srgbClr val="000000"/>
                </a:solidFill>
                <a:latin typeface="Lato"/>
                <a:ea typeface="Lato"/>
                <a:cs typeface="Lato"/>
                <a:sym typeface="Lato"/>
              </a:rPr>
              <a:t>Hình 9: Hình ảnh minh họa cách Dropout tắt một số nơ-ron trước khi huấn luyện</a:t>
            </a:r>
          </a:p>
        </p:txBody>
      </p:sp>
      <p:sp>
        <p:nvSpPr>
          <p:cNvPr id="10" name="TextBox 10"/>
          <p:cNvSpPr txBox="1"/>
          <p:nvPr/>
        </p:nvSpPr>
        <p:spPr>
          <a:xfrm>
            <a:off x="8918166"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028700" y="1984045"/>
            <a:ext cx="8408420" cy="1162432"/>
          </a:xfrm>
          <a:prstGeom prst="rect">
            <a:avLst/>
          </a:prstGeom>
        </p:spPr>
        <p:txBody>
          <a:bodyPr lIns="0" tIns="0" rIns="0" bIns="0" rtlCol="0" anchor="t">
            <a:spAutoFit/>
          </a:bodyPr>
          <a:lstStyle/>
          <a:p>
            <a:pPr algn="l">
              <a:lnSpc>
                <a:spcPts val="8232"/>
              </a:lnSpc>
            </a:pPr>
            <a:r>
              <a:rPr lang="en-US" sz="9800" b="1">
                <a:solidFill>
                  <a:srgbClr val="252525"/>
                </a:solidFill>
                <a:latin typeface="Lato Bold"/>
                <a:ea typeface="Lato Bold"/>
                <a:cs typeface="Lato Bold"/>
                <a:sym typeface="Lato Bold"/>
              </a:rPr>
              <a:t>Nội dung</a:t>
            </a:r>
          </a:p>
        </p:txBody>
      </p:sp>
      <p:sp>
        <p:nvSpPr>
          <p:cNvPr id="4" name="Freeform 4"/>
          <p:cNvSpPr/>
          <p:nvPr/>
        </p:nvSpPr>
        <p:spPr>
          <a:xfrm>
            <a:off x="-11626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28700" y="4114752"/>
            <a:ext cx="6829972" cy="2950844"/>
          </a:xfrm>
          <a:prstGeom prst="rect">
            <a:avLst/>
          </a:prstGeom>
        </p:spPr>
        <p:txBody>
          <a:bodyPr lIns="0" tIns="0" rIns="0" bIns="0" rtlCol="0" anchor="t">
            <a:spAutoFit/>
          </a:bodyPr>
          <a:lstStyle/>
          <a:p>
            <a:pPr marL="906785" lvl="1" indent="-453392" algn="l">
              <a:lnSpc>
                <a:spcPts val="5880"/>
              </a:lnSpc>
              <a:buFont typeface="Arial"/>
              <a:buChar char="•"/>
            </a:pPr>
            <a:r>
              <a:rPr lang="en-US" sz="4200">
                <a:solidFill>
                  <a:srgbClr val="252525"/>
                </a:solidFill>
                <a:latin typeface="Lato"/>
                <a:ea typeface="Lato"/>
                <a:cs typeface="Lato"/>
                <a:sym typeface="Lato"/>
              </a:rPr>
              <a:t>Giới thiệu</a:t>
            </a:r>
          </a:p>
          <a:p>
            <a:pPr marL="906785" lvl="1" indent="-453392" algn="l">
              <a:lnSpc>
                <a:spcPts val="5880"/>
              </a:lnSpc>
              <a:buFont typeface="Arial"/>
              <a:buChar char="•"/>
            </a:pPr>
            <a:r>
              <a:rPr lang="en-US" sz="4200">
                <a:solidFill>
                  <a:srgbClr val="252525"/>
                </a:solidFill>
                <a:latin typeface="Lato"/>
                <a:ea typeface="Lato"/>
                <a:cs typeface="Lato"/>
                <a:sym typeface="Lato"/>
              </a:rPr>
              <a:t>Ý nghĩa</a:t>
            </a:r>
          </a:p>
          <a:p>
            <a:pPr marL="906785" lvl="1" indent="-453392" algn="l">
              <a:lnSpc>
                <a:spcPts val="5880"/>
              </a:lnSpc>
              <a:buFont typeface="Arial"/>
              <a:buChar char="•"/>
            </a:pPr>
            <a:r>
              <a:rPr lang="en-US" sz="4200">
                <a:solidFill>
                  <a:srgbClr val="252525"/>
                </a:solidFill>
                <a:latin typeface="Lato"/>
                <a:ea typeface="Lato"/>
                <a:cs typeface="Lato"/>
                <a:sym typeface="Lato"/>
              </a:rPr>
              <a:t>Phát biểu bài toán</a:t>
            </a:r>
          </a:p>
          <a:p>
            <a:pPr marL="906785" lvl="1" indent="-453392" algn="l">
              <a:lnSpc>
                <a:spcPts val="5880"/>
              </a:lnSpc>
              <a:buFont typeface="Arial"/>
              <a:buChar char="•"/>
            </a:pPr>
            <a:r>
              <a:rPr lang="en-US" sz="4200">
                <a:solidFill>
                  <a:srgbClr val="252525"/>
                </a:solidFill>
                <a:latin typeface="Lato"/>
                <a:ea typeface="Lato"/>
                <a:cs typeface="Lato"/>
                <a:sym typeface="Lato"/>
              </a:rPr>
              <a:t>Nghiên cứu liên quan</a:t>
            </a:r>
          </a:p>
        </p:txBody>
      </p:sp>
      <p:sp>
        <p:nvSpPr>
          <p:cNvPr id="6" name="TextBox 6"/>
          <p:cNvSpPr txBox="1"/>
          <p:nvPr/>
        </p:nvSpPr>
        <p:spPr>
          <a:xfrm>
            <a:off x="8481695" y="4114752"/>
            <a:ext cx="7840556" cy="2950844"/>
          </a:xfrm>
          <a:prstGeom prst="rect">
            <a:avLst/>
          </a:prstGeom>
        </p:spPr>
        <p:txBody>
          <a:bodyPr lIns="0" tIns="0" rIns="0" bIns="0" rtlCol="0" anchor="t">
            <a:spAutoFit/>
          </a:bodyPr>
          <a:lstStyle/>
          <a:p>
            <a:pPr marL="906785" lvl="1" indent="-453392" algn="l">
              <a:lnSpc>
                <a:spcPts val="5880"/>
              </a:lnSpc>
              <a:buFont typeface="Arial"/>
              <a:buChar char="•"/>
            </a:pPr>
            <a:r>
              <a:rPr lang="en-US" sz="4200">
                <a:solidFill>
                  <a:srgbClr val="252525"/>
                </a:solidFill>
                <a:latin typeface="Lato"/>
                <a:ea typeface="Lato"/>
                <a:cs typeface="Lato"/>
                <a:sym typeface="Lato"/>
              </a:rPr>
              <a:t>Phương pháp</a:t>
            </a:r>
          </a:p>
          <a:p>
            <a:pPr marL="906785" lvl="1" indent="-453392" algn="l">
              <a:lnSpc>
                <a:spcPts val="5880"/>
              </a:lnSpc>
              <a:buFont typeface="Arial"/>
              <a:buChar char="•"/>
            </a:pPr>
            <a:r>
              <a:rPr lang="en-US" sz="4200">
                <a:solidFill>
                  <a:srgbClr val="252525"/>
                </a:solidFill>
                <a:latin typeface="Lato"/>
                <a:ea typeface="Lato"/>
                <a:cs typeface="Lato"/>
                <a:sym typeface="Lato"/>
              </a:rPr>
              <a:t>Cải tiến</a:t>
            </a:r>
          </a:p>
          <a:p>
            <a:pPr marL="906785" lvl="1" indent="-453392" algn="l">
              <a:lnSpc>
                <a:spcPts val="5880"/>
              </a:lnSpc>
              <a:buFont typeface="Arial"/>
              <a:buChar char="•"/>
            </a:pPr>
            <a:r>
              <a:rPr lang="en-US" sz="4200">
                <a:solidFill>
                  <a:srgbClr val="252525"/>
                </a:solidFill>
                <a:latin typeface="Lato"/>
                <a:ea typeface="Lato"/>
                <a:cs typeface="Lato"/>
                <a:sym typeface="Lato"/>
              </a:rPr>
              <a:t>Kết quả thực nghiệm</a:t>
            </a:r>
          </a:p>
          <a:p>
            <a:pPr marL="906785" lvl="1" indent="-453392" algn="l">
              <a:lnSpc>
                <a:spcPts val="5880"/>
              </a:lnSpc>
              <a:buFont typeface="Arial"/>
              <a:buChar char="•"/>
            </a:pPr>
            <a:r>
              <a:rPr lang="en-US" sz="4200">
                <a:solidFill>
                  <a:srgbClr val="252525"/>
                </a:solidFill>
                <a:latin typeface="Lato"/>
                <a:ea typeface="Lato"/>
                <a:cs typeface="Lato"/>
                <a:sym typeface="Lato"/>
              </a:rPr>
              <a:t>Kết luận &amp; hướng phát triển </a:t>
            </a:r>
          </a:p>
        </p:txBody>
      </p:sp>
      <p:sp>
        <p:nvSpPr>
          <p:cNvPr id="7" name="AutoShape 7"/>
          <p:cNvSpPr/>
          <p:nvPr/>
        </p:nvSpPr>
        <p:spPr>
          <a:xfrm>
            <a:off x="12269371" y="1014412"/>
            <a:ext cx="6134889" cy="0"/>
          </a:xfrm>
          <a:prstGeom prst="line">
            <a:avLst/>
          </a:prstGeom>
          <a:ln w="38100" cap="flat">
            <a:solidFill>
              <a:srgbClr val="252525"/>
            </a:solidFill>
            <a:prstDash val="solid"/>
            <a:headEnd type="oval" w="lg" len="lg"/>
            <a:tailEnd type="oval" w="lg" len="lg"/>
          </a:ln>
        </p:spPr>
        <p:txBody>
          <a:bodyPr/>
          <a:lstStyle/>
          <a:p>
            <a:endParaRPr lang="en-US"/>
          </a:p>
        </p:txBody>
      </p:sp>
      <p:sp>
        <p:nvSpPr>
          <p:cNvPr id="8" name="Freeform 8"/>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8943829" y="8715454"/>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52525"/>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890166" y="2898057"/>
            <a:ext cx="7803493" cy="3886797"/>
          </a:xfrm>
          <a:custGeom>
            <a:avLst/>
            <a:gdLst/>
            <a:ahLst/>
            <a:cxnLst/>
            <a:rect l="l" t="t" r="r" b="b"/>
            <a:pathLst>
              <a:path w="7803493" h="3886797">
                <a:moveTo>
                  <a:pt x="0" y="0"/>
                </a:moveTo>
                <a:lnTo>
                  <a:pt x="7803493" y="0"/>
                </a:lnTo>
                <a:lnTo>
                  <a:pt x="7803493" y="3886798"/>
                </a:lnTo>
                <a:lnTo>
                  <a:pt x="0" y="3886798"/>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28700" y="1516895"/>
            <a:ext cx="8861466"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Cải tiến mô hình</a:t>
            </a:r>
          </a:p>
        </p:txBody>
      </p:sp>
      <p:sp>
        <p:nvSpPr>
          <p:cNvPr id="7" name="TextBox 7"/>
          <p:cNvSpPr txBox="1"/>
          <p:nvPr/>
        </p:nvSpPr>
        <p:spPr>
          <a:xfrm>
            <a:off x="1372718" y="2524677"/>
            <a:ext cx="8173430" cy="556260"/>
          </a:xfrm>
          <a:prstGeom prst="rect">
            <a:avLst/>
          </a:prstGeom>
        </p:spPr>
        <p:txBody>
          <a:bodyPr lIns="0" tIns="0" rIns="0" bIns="0" rtlCol="0" anchor="t">
            <a:spAutoFit/>
          </a:bodyPr>
          <a:lstStyle/>
          <a:p>
            <a:pPr algn="l">
              <a:lnSpc>
                <a:spcPts val="4800"/>
              </a:lnSpc>
            </a:pPr>
            <a:r>
              <a:rPr lang="en-US" sz="2400" u="sng">
                <a:solidFill>
                  <a:srgbClr val="6C6563"/>
                </a:solidFill>
                <a:latin typeface="Lato"/>
                <a:ea typeface="Lato"/>
                <a:cs typeface="Lato"/>
                <a:sym typeface="Lato"/>
              </a:rPr>
              <a:t>2. Sử dụng thêm lớp Dropout</a:t>
            </a:r>
          </a:p>
        </p:txBody>
      </p:sp>
      <p:sp>
        <p:nvSpPr>
          <p:cNvPr id="8" name="TextBox 8"/>
          <p:cNvSpPr txBox="1"/>
          <p:nvPr/>
        </p:nvSpPr>
        <p:spPr>
          <a:xfrm>
            <a:off x="1028700" y="3170488"/>
            <a:ext cx="8173430" cy="2987675"/>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6C6563"/>
                </a:solidFill>
                <a:latin typeface="Lato"/>
                <a:ea typeface="Lato"/>
                <a:cs typeface="Lato"/>
                <a:sym typeface="Lato"/>
              </a:rPr>
              <a:t>Trong thực nghiệm, nhận thấy rằng mô hình đạt tỷ lệ học rất cao (lên đến 100%), nhưng kết quả trên tập xác thực (validation) và tập kiểm thử (test) lại rất thấp.</a:t>
            </a:r>
          </a:p>
          <a:p>
            <a:pPr marL="431801" lvl="1" indent="-215900" algn="l">
              <a:lnSpc>
                <a:spcPts val="4000"/>
              </a:lnSpc>
              <a:buFont typeface="Arial"/>
              <a:buChar char="•"/>
            </a:pPr>
            <a:r>
              <a:rPr lang="en-US" sz="2000">
                <a:solidFill>
                  <a:srgbClr val="6C6563"/>
                </a:solidFill>
                <a:latin typeface="Lato"/>
                <a:ea typeface="Lato"/>
                <a:cs typeface="Lato"/>
                <a:sym typeface="Lato"/>
              </a:rPr>
              <a:t>Việc bỏ bớt số nơ-ron khi huấn luyện nhằm hạn chế đi việc học quá nhiều nhưng không hiệu quả, đồng thời hạn chế tính “học vẹt” của mô hình trên tập huấn luyện.</a:t>
            </a:r>
          </a:p>
        </p:txBody>
      </p:sp>
      <p:sp>
        <p:nvSpPr>
          <p:cNvPr id="9" name="TextBox 9"/>
          <p:cNvSpPr txBox="1"/>
          <p:nvPr/>
        </p:nvSpPr>
        <p:spPr>
          <a:xfrm>
            <a:off x="9312305" y="7148795"/>
            <a:ext cx="8959215" cy="349250"/>
          </a:xfrm>
          <a:prstGeom prst="rect">
            <a:avLst/>
          </a:prstGeom>
        </p:spPr>
        <p:txBody>
          <a:bodyPr lIns="0" tIns="0" rIns="0" bIns="0" rtlCol="0" anchor="t">
            <a:spAutoFit/>
          </a:bodyPr>
          <a:lstStyle/>
          <a:p>
            <a:pPr algn="ctr">
              <a:lnSpc>
                <a:spcPts val="2800"/>
              </a:lnSpc>
            </a:pPr>
            <a:r>
              <a:rPr lang="en-US" sz="2000">
                <a:solidFill>
                  <a:srgbClr val="000000"/>
                </a:solidFill>
                <a:latin typeface="Lato"/>
                <a:ea typeface="Lato"/>
                <a:cs typeface="Lato"/>
                <a:sym typeface="Lato"/>
              </a:rPr>
              <a:t>Hình 9: Hình ảnh minh họa cách Dropout tắt một số nơ-ron trước khi huấn luyện</a:t>
            </a:r>
          </a:p>
        </p:txBody>
      </p:sp>
      <p:sp>
        <p:nvSpPr>
          <p:cNvPr id="10" name="TextBox 10"/>
          <p:cNvSpPr txBox="1"/>
          <p:nvPr/>
        </p:nvSpPr>
        <p:spPr>
          <a:xfrm>
            <a:off x="8860036"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9944100" y="457178"/>
          <a:ext cx="7315200" cy="8191504"/>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3938">
                <a:tc>
                  <a:txBody>
                    <a:bodyPr/>
                    <a:lstStyle/>
                    <a:p>
                      <a:pPr algn="ctr">
                        <a:lnSpc>
                          <a:spcPts val="2800"/>
                        </a:lnSpc>
                        <a:defRPr/>
                      </a:pPr>
                      <a:r>
                        <a:rPr lang="en-US" sz="2000" b="1" u="sng">
                          <a:solidFill>
                            <a:srgbClr val="000000"/>
                          </a:solidFill>
                          <a:latin typeface="Lato Bold"/>
                          <a:ea typeface="Lato Bold"/>
                          <a:cs typeface="Lato Bold"/>
                          <a:sym typeface="Lato Bold"/>
                        </a:rPr>
                        <a:t>Tham số</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u="sng">
                          <a:solidFill>
                            <a:srgbClr val="000000"/>
                          </a:solidFill>
                          <a:latin typeface="Lato Bold"/>
                          <a:ea typeface="Lato Bold"/>
                          <a:cs typeface="Lato Bold"/>
                          <a:sym typeface="Lato Bold"/>
                        </a:rPr>
                        <a:t>Giá trị</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3938">
                <a:tc>
                  <a:txBody>
                    <a:bodyPr/>
                    <a:lstStyle/>
                    <a:p>
                      <a:pPr algn="ctr">
                        <a:lnSpc>
                          <a:spcPts val="2800"/>
                        </a:lnSpc>
                        <a:defRPr/>
                      </a:pPr>
                      <a:r>
                        <a:rPr lang="en-US" sz="2000">
                          <a:solidFill>
                            <a:srgbClr val="000000"/>
                          </a:solidFill>
                          <a:latin typeface="Lato"/>
                          <a:ea typeface="Lato"/>
                          <a:cs typeface="Lato"/>
                          <a:sym typeface="Lato"/>
                        </a:rPr>
                        <a:t>Số lượng epoch tối đa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3938">
                <a:tc>
                  <a:txBody>
                    <a:bodyPr/>
                    <a:lstStyle/>
                    <a:p>
                      <a:pPr algn="ctr">
                        <a:lnSpc>
                          <a:spcPts val="2800"/>
                        </a:lnSpc>
                        <a:defRPr/>
                      </a:pPr>
                      <a:r>
                        <a:rPr lang="en-US" sz="2000">
                          <a:solidFill>
                            <a:srgbClr val="000000"/>
                          </a:solidFill>
                          <a:latin typeface="Lato"/>
                          <a:ea typeface="Lato"/>
                          <a:cs typeface="Lato"/>
                          <a:sym typeface="Lato"/>
                        </a:rPr>
                        <a:t>Số lượng frame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3938">
                <a:tc>
                  <a:txBody>
                    <a:bodyPr/>
                    <a:lstStyle/>
                    <a:p>
                      <a:pPr algn="ctr">
                        <a:lnSpc>
                          <a:spcPts val="2800"/>
                        </a:lnSpc>
                        <a:defRPr/>
                      </a:pPr>
                      <a:r>
                        <a:rPr lang="en-US" sz="2000">
                          <a:solidFill>
                            <a:srgbClr val="000000"/>
                          </a:solidFill>
                          <a:latin typeface="Lato"/>
                          <a:ea typeface="Lato"/>
                          <a:cs typeface="Lato"/>
                          <a:sym typeface="Lato"/>
                        </a:rPr>
                        <a:t>Kích thước lớp ẩn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256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3938">
                <a:tc>
                  <a:txBody>
                    <a:bodyPr/>
                    <a:lstStyle/>
                    <a:p>
                      <a:pPr algn="ctr">
                        <a:lnSpc>
                          <a:spcPts val="2800"/>
                        </a:lnSpc>
                        <a:defRPr/>
                      </a:pPr>
                      <a:r>
                        <a:rPr lang="en-US" sz="2000">
                          <a:solidFill>
                            <a:srgbClr val="000000"/>
                          </a:solidFill>
                          <a:latin typeface="Lato"/>
                          <a:ea typeface="Lato"/>
                          <a:cs typeface="Lato"/>
                          <a:sym typeface="Lato"/>
                        </a:rPr>
                        <a:t>Tỷ lệ học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0.0001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3938">
                <a:tc>
                  <a:txBody>
                    <a:bodyPr/>
                    <a:lstStyle/>
                    <a:p>
                      <a:pPr algn="ctr">
                        <a:lnSpc>
                          <a:spcPts val="2800"/>
                        </a:lnSpc>
                        <a:defRPr/>
                      </a:pPr>
                      <a:r>
                        <a:rPr lang="en-US" sz="2000">
                          <a:solidFill>
                            <a:srgbClr val="000000"/>
                          </a:solidFill>
                          <a:latin typeface="Lato"/>
                          <a:ea typeface="Lato"/>
                          <a:cs typeface="Lato"/>
                          <a:sym typeface="Lato"/>
                        </a:rPr>
                        <a:t>Patience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3938">
                <a:tc>
                  <a:txBody>
                    <a:bodyPr/>
                    <a:lstStyle/>
                    <a:p>
                      <a:pPr algn="ctr">
                        <a:lnSpc>
                          <a:spcPts val="2800"/>
                        </a:lnSpc>
                        <a:defRPr/>
                      </a:pPr>
                      <a:r>
                        <a:rPr lang="en-US" sz="2000">
                          <a:solidFill>
                            <a:srgbClr val="000000"/>
                          </a:solidFill>
                          <a:latin typeface="Lato"/>
                          <a:ea typeface="Lato"/>
                          <a:cs typeface="Lato"/>
                          <a:sym typeface="Lato"/>
                        </a:rPr>
                        <a:t>Kích thước batch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23938">
                <a:tc>
                  <a:txBody>
                    <a:bodyPr/>
                    <a:lstStyle/>
                    <a:p>
                      <a:pPr algn="ctr">
                        <a:lnSpc>
                          <a:spcPts val="2800"/>
                        </a:lnSpc>
                        <a:defRPr/>
                      </a:pPr>
                      <a:r>
                        <a:rPr lang="en-US" sz="2000">
                          <a:solidFill>
                            <a:srgbClr val="000000"/>
                          </a:solidFill>
                          <a:latin typeface="Lato"/>
                          <a:ea typeface="Lato"/>
                          <a:cs typeface="Lato"/>
                          <a:sym typeface="Lato"/>
                        </a:rPr>
                        <a:t>Hàm lỗi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Cross-entropy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028700" y="1516895"/>
            <a:ext cx="8861466"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Cải tiến mô hình</a:t>
            </a:r>
          </a:p>
        </p:txBody>
      </p:sp>
      <p:sp>
        <p:nvSpPr>
          <p:cNvPr id="7" name="TextBox 7"/>
          <p:cNvSpPr txBox="1"/>
          <p:nvPr/>
        </p:nvSpPr>
        <p:spPr>
          <a:xfrm>
            <a:off x="1372718" y="2524677"/>
            <a:ext cx="8173430" cy="556260"/>
          </a:xfrm>
          <a:prstGeom prst="rect">
            <a:avLst/>
          </a:prstGeom>
        </p:spPr>
        <p:txBody>
          <a:bodyPr lIns="0" tIns="0" rIns="0" bIns="0" rtlCol="0" anchor="t">
            <a:spAutoFit/>
          </a:bodyPr>
          <a:lstStyle/>
          <a:p>
            <a:pPr algn="l">
              <a:lnSpc>
                <a:spcPts val="4800"/>
              </a:lnSpc>
            </a:pPr>
            <a:r>
              <a:rPr lang="en-US" sz="2400" u="sng">
                <a:solidFill>
                  <a:srgbClr val="6C6563"/>
                </a:solidFill>
                <a:latin typeface="Lato"/>
                <a:ea typeface="Lato"/>
                <a:cs typeface="Lato"/>
                <a:sym typeface="Lato"/>
              </a:rPr>
              <a:t>3. Tham số huấn luyện mô hình</a:t>
            </a:r>
          </a:p>
        </p:txBody>
      </p:sp>
      <p:sp>
        <p:nvSpPr>
          <p:cNvPr id="8" name="TextBox 8"/>
          <p:cNvSpPr txBox="1"/>
          <p:nvPr/>
        </p:nvSpPr>
        <p:spPr>
          <a:xfrm>
            <a:off x="1028700" y="3170488"/>
            <a:ext cx="8173430" cy="2987675"/>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6C6563"/>
                </a:solidFill>
                <a:latin typeface="Lato"/>
                <a:ea typeface="Lato"/>
                <a:cs typeface="Lato"/>
                <a:sym typeface="Lato"/>
              </a:rPr>
              <a:t>Trong quá trình huấn luyện, mô hình có áp dụng các tham số nhằm giúp hiệu suất huấn luyện của mô hình tối ưu nhất có thể. </a:t>
            </a:r>
          </a:p>
          <a:p>
            <a:pPr marL="431801" lvl="1" indent="-215900" algn="l">
              <a:lnSpc>
                <a:spcPts val="4000"/>
              </a:lnSpc>
              <a:buFont typeface="Arial"/>
              <a:buChar char="•"/>
            </a:pPr>
            <a:r>
              <a:rPr lang="en-US" sz="2000">
                <a:solidFill>
                  <a:srgbClr val="6C6563"/>
                </a:solidFill>
                <a:latin typeface="Lato"/>
                <a:ea typeface="Lato"/>
                <a:cs typeface="Lato"/>
                <a:sym typeface="Lato"/>
              </a:rPr>
              <a:t>Các tham số được sử dụng với các mục đích chính nhằm hạn chế hiện tượng overfitting hay underfitting, cũng như tối ưu việc học của mô hình.</a:t>
            </a:r>
          </a:p>
          <a:p>
            <a:pPr marL="431801" lvl="1" indent="-215900" algn="l">
              <a:lnSpc>
                <a:spcPts val="4000"/>
              </a:lnSpc>
              <a:buFont typeface="Arial"/>
              <a:buChar char="•"/>
            </a:pPr>
            <a:r>
              <a:rPr lang="en-US" sz="2000">
                <a:solidFill>
                  <a:srgbClr val="6C6563"/>
                </a:solidFill>
                <a:latin typeface="Lato"/>
                <a:ea typeface="Lato"/>
                <a:cs typeface="Lato"/>
                <a:sym typeface="Lato"/>
              </a:rPr>
              <a:t>Dưới đây là bảng thống kê các tham số được sử dụng khi huấn luyện</a:t>
            </a:r>
          </a:p>
        </p:txBody>
      </p:sp>
      <p:sp>
        <p:nvSpPr>
          <p:cNvPr id="9" name="TextBox 9"/>
          <p:cNvSpPr txBox="1"/>
          <p:nvPr/>
        </p:nvSpPr>
        <p:spPr>
          <a:xfrm>
            <a:off x="9944100" y="8782028"/>
            <a:ext cx="7315200"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Lato"/>
                <a:ea typeface="Lato"/>
                <a:cs typeface="Lato"/>
                <a:sym typeface="Lato"/>
              </a:rPr>
              <a:t>Bảng 1: Bảng thống kê tham số trong huấn luyện</a:t>
            </a:r>
          </a:p>
        </p:txBody>
      </p:sp>
      <p:sp>
        <p:nvSpPr>
          <p:cNvPr id="10" name="TextBox 10"/>
          <p:cNvSpPr txBox="1"/>
          <p:nvPr/>
        </p:nvSpPr>
        <p:spPr>
          <a:xfrm>
            <a:off x="9002018"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9944100" y="457178"/>
          <a:ext cx="7315200" cy="8191504"/>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3938">
                <a:tc>
                  <a:txBody>
                    <a:bodyPr/>
                    <a:lstStyle/>
                    <a:p>
                      <a:pPr algn="ctr">
                        <a:lnSpc>
                          <a:spcPts val="2800"/>
                        </a:lnSpc>
                        <a:defRPr/>
                      </a:pPr>
                      <a:r>
                        <a:rPr lang="en-US" sz="2000" b="1" u="sng">
                          <a:solidFill>
                            <a:srgbClr val="000000"/>
                          </a:solidFill>
                          <a:latin typeface="Lato Bold"/>
                          <a:ea typeface="Lato Bold"/>
                          <a:cs typeface="Lato Bold"/>
                          <a:sym typeface="Lato Bold"/>
                        </a:rPr>
                        <a:t>Tham số</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u="sng">
                          <a:solidFill>
                            <a:srgbClr val="000000"/>
                          </a:solidFill>
                          <a:latin typeface="Lato Bold"/>
                          <a:ea typeface="Lato Bold"/>
                          <a:cs typeface="Lato Bold"/>
                          <a:sym typeface="Lato Bold"/>
                        </a:rPr>
                        <a:t>Giá trị</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3938">
                <a:tc>
                  <a:txBody>
                    <a:bodyPr/>
                    <a:lstStyle/>
                    <a:p>
                      <a:pPr algn="ctr">
                        <a:lnSpc>
                          <a:spcPts val="2800"/>
                        </a:lnSpc>
                        <a:defRPr/>
                      </a:pPr>
                      <a:r>
                        <a:rPr lang="en-US" sz="2000">
                          <a:solidFill>
                            <a:srgbClr val="000000"/>
                          </a:solidFill>
                          <a:latin typeface="Lato"/>
                          <a:ea typeface="Lato"/>
                          <a:cs typeface="Lato"/>
                          <a:sym typeface="Lato"/>
                        </a:rPr>
                        <a:t>Số lượng epoch tối đa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3938">
                <a:tc>
                  <a:txBody>
                    <a:bodyPr/>
                    <a:lstStyle/>
                    <a:p>
                      <a:pPr algn="ctr">
                        <a:lnSpc>
                          <a:spcPts val="2800"/>
                        </a:lnSpc>
                        <a:defRPr/>
                      </a:pPr>
                      <a:r>
                        <a:rPr lang="en-US" sz="2000">
                          <a:solidFill>
                            <a:srgbClr val="000000"/>
                          </a:solidFill>
                          <a:latin typeface="Lato"/>
                          <a:ea typeface="Lato"/>
                          <a:cs typeface="Lato"/>
                          <a:sym typeface="Lato"/>
                        </a:rPr>
                        <a:t>Số lượng frame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3938">
                <a:tc>
                  <a:txBody>
                    <a:bodyPr/>
                    <a:lstStyle/>
                    <a:p>
                      <a:pPr algn="ctr">
                        <a:lnSpc>
                          <a:spcPts val="2800"/>
                        </a:lnSpc>
                        <a:defRPr/>
                      </a:pPr>
                      <a:r>
                        <a:rPr lang="en-US" sz="2000">
                          <a:solidFill>
                            <a:srgbClr val="000000"/>
                          </a:solidFill>
                          <a:latin typeface="Lato"/>
                          <a:ea typeface="Lato"/>
                          <a:cs typeface="Lato"/>
                          <a:sym typeface="Lato"/>
                        </a:rPr>
                        <a:t>Kích thước lớp ẩn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256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3938">
                <a:tc>
                  <a:txBody>
                    <a:bodyPr/>
                    <a:lstStyle/>
                    <a:p>
                      <a:pPr algn="ctr">
                        <a:lnSpc>
                          <a:spcPts val="2800"/>
                        </a:lnSpc>
                        <a:defRPr/>
                      </a:pPr>
                      <a:r>
                        <a:rPr lang="en-US" sz="2000">
                          <a:solidFill>
                            <a:srgbClr val="000000"/>
                          </a:solidFill>
                          <a:latin typeface="Lato"/>
                          <a:ea typeface="Lato"/>
                          <a:cs typeface="Lato"/>
                          <a:sym typeface="Lato"/>
                        </a:rPr>
                        <a:t>Tỷ lệ học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0.0001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3938">
                <a:tc>
                  <a:txBody>
                    <a:bodyPr/>
                    <a:lstStyle/>
                    <a:p>
                      <a:pPr algn="ctr">
                        <a:lnSpc>
                          <a:spcPts val="2800"/>
                        </a:lnSpc>
                        <a:defRPr/>
                      </a:pPr>
                      <a:r>
                        <a:rPr lang="en-US" sz="2000">
                          <a:solidFill>
                            <a:srgbClr val="000000"/>
                          </a:solidFill>
                          <a:latin typeface="Lato"/>
                          <a:ea typeface="Lato"/>
                          <a:cs typeface="Lato"/>
                          <a:sym typeface="Lato"/>
                        </a:rPr>
                        <a:t>Patience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3938">
                <a:tc>
                  <a:txBody>
                    <a:bodyPr/>
                    <a:lstStyle/>
                    <a:p>
                      <a:pPr algn="ctr">
                        <a:lnSpc>
                          <a:spcPts val="2800"/>
                        </a:lnSpc>
                        <a:defRPr/>
                      </a:pPr>
                      <a:r>
                        <a:rPr lang="en-US" sz="2000">
                          <a:solidFill>
                            <a:srgbClr val="000000"/>
                          </a:solidFill>
                          <a:latin typeface="Lato"/>
                          <a:ea typeface="Lato"/>
                          <a:cs typeface="Lato"/>
                          <a:sym typeface="Lato"/>
                        </a:rPr>
                        <a:t>Kích thước batch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23938">
                <a:tc>
                  <a:txBody>
                    <a:bodyPr/>
                    <a:lstStyle/>
                    <a:p>
                      <a:pPr algn="ctr">
                        <a:lnSpc>
                          <a:spcPts val="2800"/>
                        </a:lnSpc>
                        <a:defRPr/>
                      </a:pPr>
                      <a:r>
                        <a:rPr lang="en-US" sz="2000">
                          <a:solidFill>
                            <a:srgbClr val="000000"/>
                          </a:solidFill>
                          <a:latin typeface="Lato"/>
                          <a:ea typeface="Lato"/>
                          <a:cs typeface="Lato"/>
                          <a:sym typeface="Lato"/>
                        </a:rPr>
                        <a:t>Hàm lỗi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Cross-entropy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028700" y="1516895"/>
            <a:ext cx="8861466"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Cải tiến mô hình</a:t>
            </a:r>
          </a:p>
        </p:txBody>
      </p:sp>
      <p:sp>
        <p:nvSpPr>
          <p:cNvPr id="7" name="TextBox 7"/>
          <p:cNvSpPr txBox="1"/>
          <p:nvPr/>
        </p:nvSpPr>
        <p:spPr>
          <a:xfrm>
            <a:off x="1372718" y="2524677"/>
            <a:ext cx="8173430" cy="556260"/>
          </a:xfrm>
          <a:prstGeom prst="rect">
            <a:avLst/>
          </a:prstGeom>
        </p:spPr>
        <p:txBody>
          <a:bodyPr lIns="0" tIns="0" rIns="0" bIns="0" rtlCol="0" anchor="t">
            <a:spAutoFit/>
          </a:bodyPr>
          <a:lstStyle/>
          <a:p>
            <a:pPr algn="l">
              <a:lnSpc>
                <a:spcPts val="4800"/>
              </a:lnSpc>
            </a:pPr>
            <a:r>
              <a:rPr lang="en-US" sz="2400" u="sng">
                <a:solidFill>
                  <a:srgbClr val="6C6563"/>
                </a:solidFill>
                <a:latin typeface="Lato"/>
                <a:ea typeface="Lato"/>
                <a:cs typeface="Lato"/>
                <a:sym typeface="Lato"/>
              </a:rPr>
              <a:t>3. Tham số huấn luyện mô hình</a:t>
            </a:r>
          </a:p>
        </p:txBody>
      </p:sp>
      <p:sp>
        <p:nvSpPr>
          <p:cNvPr id="8" name="TextBox 8"/>
          <p:cNvSpPr txBox="1"/>
          <p:nvPr/>
        </p:nvSpPr>
        <p:spPr>
          <a:xfrm>
            <a:off x="1028700" y="3170488"/>
            <a:ext cx="8173430" cy="3997325"/>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6C6563"/>
                </a:solidFill>
                <a:latin typeface="Lato"/>
                <a:ea typeface="Lato"/>
                <a:cs typeface="Lato"/>
                <a:sym typeface="Lato"/>
              </a:rPr>
              <a:t>Trong mô hình có sử dụng cơ chế Early Stopping. Đây là một kỹ thuật giúp mô hình dừng học sớm nếu độ lỗi trên tập xác thực không cải thiện sau mỗi lần học.</a:t>
            </a:r>
          </a:p>
          <a:p>
            <a:pPr marL="431801" lvl="1" indent="-215900" algn="l">
              <a:lnSpc>
                <a:spcPts val="4000"/>
              </a:lnSpc>
              <a:buFont typeface="Arial"/>
              <a:buChar char="•"/>
            </a:pPr>
            <a:r>
              <a:rPr lang="en-US" sz="2000">
                <a:solidFill>
                  <a:srgbClr val="6C6563"/>
                </a:solidFill>
                <a:latin typeface="Lato"/>
                <a:ea typeface="Lato"/>
                <a:cs typeface="Lato"/>
                <a:sym typeface="Lato"/>
              </a:rPr>
              <a:t>Early Stopping giúp mô hình hạn chế việc học một cách vô nghĩa, cũng như giảm thiểu thời gian huấn luyện mô hình.</a:t>
            </a:r>
          </a:p>
          <a:p>
            <a:pPr marL="431801" lvl="1" indent="-215900" algn="l">
              <a:lnSpc>
                <a:spcPts val="4000"/>
              </a:lnSpc>
              <a:buFont typeface="Arial"/>
              <a:buChar char="•"/>
            </a:pPr>
            <a:r>
              <a:rPr lang="en-US" sz="2000">
                <a:solidFill>
                  <a:srgbClr val="6C6563"/>
                </a:solidFill>
                <a:latin typeface="Lato"/>
                <a:ea typeface="Lato"/>
                <a:cs typeface="Lato"/>
                <a:sym typeface="Lato"/>
              </a:rPr>
              <a:t>Trong chương trình, giá trị patience sẽ được gán là 10. Điều này có nghĩa là nếu độ lỗi tập xác thực sau mỗi epoch lớn hơn độ lỗi thấp nhất sau 10 lần thì chương trình sẽ dừng huấn luyện mô hình.</a:t>
            </a:r>
          </a:p>
        </p:txBody>
      </p:sp>
      <p:sp>
        <p:nvSpPr>
          <p:cNvPr id="9" name="TextBox 9"/>
          <p:cNvSpPr txBox="1"/>
          <p:nvPr/>
        </p:nvSpPr>
        <p:spPr>
          <a:xfrm>
            <a:off x="9944100" y="8782028"/>
            <a:ext cx="7315200"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Lato"/>
                <a:ea typeface="Lato"/>
                <a:cs typeface="Lato"/>
                <a:sym typeface="Lato"/>
              </a:rPr>
              <a:t>Bảng 1: Bảng thống kê tham số trong huấn luyện</a:t>
            </a:r>
          </a:p>
        </p:txBody>
      </p:sp>
      <p:sp>
        <p:nvSpPr>
          <p:cNvPr id="10" name="TextBox 10"/>
          <p:cNvSpPr txBox="1"/>
          <p:nvPr/>
        </p:nvSpPr>
        <p:spPr>
          <a:xfrm>
            <a:off x="9002018"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9944100" y="457178"/>
          <a:ext cx="7315200" cy="8191504"/>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3938">
                <a:tc>
                  <a:txBody>
                    <a:bodyPr/>
                    <a:lstStyle/>
                    <a:p>
                      <a:pPr algn="ctr">
                        <a:lnSpc>
                          <a:spcPts val="2800"/>
                        </a:lnSpc>
                        <a:defRPr/>
                      </a:pPr>
                      <a:r>
                        <a:rPr lang="en-US" sz="2000" b="1" u="sng">
                          <a:solidFill>
                            <a:srgbClr val="000000"/>
                          </a:solidFill>
                          <a:latin typeface="Lato Bold"/>
                          <a:ea typeface="Lato Bold"/>
                          <a:cs typeface="Lato Bold"/>
                          <a:sym typeface="Lato Bold"/>
                        </a:rPr>
                        <a:t>Tham số</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u="sng">
                          <a:solidFill>
                            <a:srgbClr val="000000"/>
                          </a:solidFill>
                          <a:latin typeface="Lato Bold"/>
                          <a:ea typeface="Lato Bold"/>
                          <a:cs typeface="Lato Bold"/>
                          <a:sym typeface="Lato Bold"/>
                        </a:rPr>
                        <a:t>Giá trị</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3938">
                <a:tc>
                  <a:txBody>
                    <a:bodyPr/>
                    <a:lstStyle/>
                    <a:p>
                      <a:pPr algn="ctr">
                        <a:lnSpc>
                          <a:spcPts val="2800"/>
                        </a:lnSpc>
                        <a:defRPr/>
                      </a:pPr>
                      <a:r>
                        <a:rPr lang="en-US" sz="2000">
                          <a:solidFill>
                            <a:srgbClr val="000000"/>
                          </a:solidFill>
                          <a:latin typeface="Lato"/>
                          <a:ea typeface="Lato"/>
                          <a:cs typeface="Lato"/>
                          <a:sym typeface="Lato"/>
                        </a:rPr>
                        <a:t>Số lượng epoch tối đa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3938">
                <a:tc>
                  <a:txBody>
                    <a:bodyPr/>
                    <a:lstStyle/>
                    <a:p>
                      <a:pPr algn="ctr">
                        <a:lnSpc>
                          <a:spcPts val="2800"/>
                        </a:lnSpc>
                        <a:defRPr/>
                      </a:pPr>
                      <a:r>
                        <a:rPr lang="en-US" sz="2000">
                          <a:solidFill>
                            <a:srgbClr val="000000"/>
                          </a:solidFill>
                          <a:latin typeface="Lato"/>
                          <a:ea typeface="Lato"/>
                          <a:cs typeface="Lato"/>
                          <a:sym typeface="Lato"/>
                        </a:rPr>
                        <a:t>Số lượng frame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3938">
                <a:tc>
                  <a:txBody>
                    <a:bodyPr/>
                    <a:lstStyle/>
                    <a:p>
                      <a:pPr algn="ctr">
                        <a:lnSpc>
                          <a:spcPts val="2800"/>
                        </a:lnSpc>
                        <a:defRPr/>
                      </a:pPr>
                      <a:r>
                        <a:rPr lang="en-US" sz="2000">
                          <a:solidFill>
                            <a:srgbClr val="000000"/>
                          </a:solidFill>
                          <a:latin typeface="Lato"/>
                          <a:ea typeface="Lato"/>
                          <a:cs typeface="Lato"/>
                          <a:sym typeface="Lato"/>
                        </a:rPr>
                        <a:t>Kích thước lớp ẩn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256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3938">
                <a:tc>
                  <a:txBody>
                    <a:bodyPr/>
                    <a:lstStyle/>
                    <a:p>
                      <a:pPr algn="ctr">
                        <a:lnSpc>
                          <a:spcPts val="2800"/>
                        </a:lnSpc>
                        <a:defRPr/>
                      </a:pPr>
                      <a:r>
                        <a:rPr lang="en-US" sz="2000">
                          <a:solidFill>
                            <a:srgbClr val="000000"/>
                          </a:solidFill>
                          <a:latin typeface="Lato"/>
                          <a:ea typeface="Lato"/>
                          <a:cs typeface="Lato"/>
                          <a:sym typeface="Lato"/>
                        </a:rPr>
                        <a:t>Tỷ lệ học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0.0001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3938">
                <a:tc>
                  <a:txBody>
                    <a:bodyPr/>
                    <a:lstStyle/>
                    <a:p>
                      <a:pPr algn="ctr">
                        <a:lnSpc>
                          <a:spcPts val="2800"/>
                        </a:lnSpc>
                        <a:defRPr/>
                      </a:pPr>
                      <a:r>
                        <a:rPr lang="en-US" sz="2000">
                          <a:solidFill>
                            <a:srgbClr val="000000"/>
                          </a:solidFill>
                          <a:latin typeface="Lato"/>
                          <a:ea typeface="Lato"/>
                          <a:cs typeface="Lato"/>
                          <a:sym typeface="Lato"/>
                        </a:rPr>
                        <a:t>Patience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3938">
                <a:tc>
                  <a:txBody>
                    <a:bodyPr/>
                    <a:lstStyle/>
                    <a:p>
                      <a:pPr algn="ctr">
                        <a:lnSpc>
                          <a:spcPts val="2800"/>
                        </a:lnSpc>
                        <a:defRPr/>
                      </a:pPr>
                      <a:r>
                        <a:rPr lang="en-US" sz="2000">
                          <a:solidFill>
                            <a:srgbClr val="000000"/>
                          </a:solidFill>
                          <a:latin typeface="Lato"/>
                          <a:ea typeface="Lato"/>
                          <a:cs typeface="Lato"/>
                          <a:sym typeface="Lato"/>
                        </a:rPr>
                        <a:t>Kích thước batch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16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23938">
                <a:tc>
                  <a:txBody>
                    <a:bodyPr/>
                    <a:lstStyle/>
                    <a:p>
                      <a:pPr algn="ctr">
                        <a:lnSpc>
                          <a:spcPts val="2800"/>
                        </a:lnSpc>
                        <a:defRPr/>
                      </a:pPr>
                      <a:r>
                        <a:rPr lang="en-US" sz="2000">
                          <a:solidFill>
                            <a:srgbClr val="000000"/>
                          </a:solidFill>
                          <a:latin typeface="Lato"/>
                          <a:ea typeface="Lato"/>
                          <a:cs typeface="Lato"/>
                          <a:sym typeface="Lato"/>
                        </a:rPr>
                        <a:t>Hàm lỗi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Lato"/>
                          <a:ea typeface="Lato"/>
                          <a:cs typeface="Lato"/>
                          <a:sym typeface="Lato"/>
                        </a:rPr>
                        <a:t>Cross-entropy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028700" y="1516895"/>
            <a:ext cx="8861466"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Cải tiến mô hình</a:t>
            </a:r>
          </a:p>
        </p:txBody>
      </p:sp>
      <p:sp>
        <p:nvSpPr>
          <p:cNvPr id="7" name="TextBox 7"/>
          <p:cNvSpPr txBox="1"/>
          <p:nvPr/>
        </p:nvSpPr>
        <p:spPr>
          <a:xfrm>
            <a:off x="1372718" y="2524677"/>
            <a:ext cx="8173430" cy="556260"/>
          </a:xfrm>
          <a:prstGeom prst="rect">
            <a:avLst/>
          </a:prstGeom>
        </p:spPr>
        <p:txBody>
          <a:bodyPr lIns="0" tIns="0" rIns="0" bIns="0" rtlCol="0" anchor="t">
            <a:spAutoFit/>
          </a:bodyPr>
          <a:lstStyle/>
          <a:p>
            <a:pPr algn="l">
              <a:lnSpc>
                <a:spcPts val="4800"/>
              </a:lnSpc>
            </a:pPr>
            <a:r>
              <a:rPr lang="en-US" sz="2400" u="sng">
                <a:solidFill>
                  <a:srgbClr val="6C6563"/>
                </a:solidFill>
                <a:latin typeface="Lato"/>
                <a:ea typeface="Lato"/>
                <a:cs typeface="Lato"/>
                <a:sym typeface="Lato"/>
              </a:rPr>
              <a:t>3. Tham số huấn luyện mô hình</a:t>
            </a:r>
          </a:p>
        </p:txBody>
      </p:sp>
      <p:sp>
        <p:nvSpPr>
          <p:cNvPr id="8" name="TextBox 8"/>
          <p:cNvSpPr txBox="1"/>
          <p:nvPr/>
        </p:nvSpPr>
        <p:spPr>
          <a:xfrm>
            <a:off x="1028700" y="3170488"/>
            <a:ext cx="8173430" cy="2482850"/>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6C6563"/>
                </a:solidFill>
                <a:latin typeface="Lato"/>
                <a:ea typeface="Lato"/>
                <a:cs typeface="Lato"/>
                <a:sym typeface="Lato"/>
              </a:rPr>
              <a:t>Ngoài ra, mô hình còn sử dụng cơ chê slearning rate scheduler trong Pytorch. </a:t>
            </a:r>
          </a:p>
          <a:p>
            <a:pPr marL="431801" lvl="1" indent="-215900" algn="l">
              <a:lnSpc>
                <a:spcPts val="4000"/>
              </a:lnSpc>
              <a:buFont typeface="Arial"/>
              <a:buChar char="•"/>
            </a:pPr>
            <a:r>
              <a:rPr lang="en-US" sz="2000">
                <a:solidFill>
                  <a:srgbClr val="6C6563"/>
                </a:solidFill>
                <a:latin typeface="Lato"/>
                <a:ea typeface="Lato"/>
                <a:cs typeface="Lato"/>
                <a:sym typeface="Lato"/>
              </a:rPr>
              <a:t>Đây là cách giúp giảm learning rate theo từng bước cố định, từ đó tăng độ ổn định khi huấn luyện, cũng như tránh việc mô hình “nhảy qua” điểm tối ưu.</a:t>
            </a:r>
          </a:p>
        </p:txBody>
      </p:sp>
      <p:sp>
        <p:nvSpPr>
          <p:cNvPr id="9" name="TextBox 9"/>
          <p:cNvSpPr txBox="1"/>
          <p:nvPr/>
        </p:nvSpPr>
        <p:spPr>
          <a:xfrm>
            <a:off x="9944100" y="8782028"/>
            <a:ext cx="7315200"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Lato"/>
                <a:ea typeface="Lato"/>
                <a:cs typeface="Lato"/>
                <a:sym typeface="Lato"/>
              </a:rPr>
              <a:t>Bảng 1: Bảng thống kê tham số trong huấn luyện</a:t>
            </a:r>
          </a:p>
        </p:txBody>
      </p:sp>
      <p:sp>
        <p:nvSpPr>
          <p:cNvPr id="10" name="TextBox 10"/>
          <p:cNvSpPr txBox="1"/>
          <p:nvPr/>
        </p:nvSpPr>
        <p:spPr>
          <a:xfrm>
            <a:off x="8860036" y="893284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1516895"/>
            <a:ext cx="8861466" cy="946807"/>
          </a:xfrm>
          <a:prstGeom prst="rect">
            <a:avLst/>
          </a:prstGeom>
        </p:spPr>
        <p:txBody>
          <a:bodyPr lIns="0" tIns="0" rIns="0" bIns="0" rtlCol="0" anchor="t">
            <a:spAutoFit/>
          </a:bodyPr>
          <a:lstStyle/>
          <a:p>
            <a:pPr algn="l">
              <a:lnSpc>
                <a:spcPts val="6720"/>
              </a:lnSpc>
            </a:pPr>
            <a:r>
              <a:rPr lang="en-US" sz="8000" b="1">
                <a:solidFill>
                  <a:srgbClr val="252525"/>
                </a:solidFill>
                <a:latin typeface="Lato Bold"/>
                <a:ea typeface="Lato Bold"/>
                <a:cs typeface="Lato Bold"/>
                <a:sym typeface="Lato Bold"/>
              </a:rPr>
              <a:t>Cải tiến mô hình</a:t>
            </a:r>
          </a:p>
        </p:txBody>
      </p:sp>
      <p:sp>
        <p:nvSpPr>
          <p:cNvPr id="6" name="TextBox 6"/>
          <p:cNvSpPr txBox="1"/>
          <p:nvPr/>
        </p:nvSpPr>
        <p:spPr>
          <a:xfrm>
            <a:off x="1372718" y="2524677"/>
            <a:ext cx="8173430" cy="556260"/>
          </a:xfrm>
          <a:prstGeom prst="rect">
            <a:avLst/>
          </a:prstGeom>
        </p:spPr>
        <p:txBody>
          <a:bodyPr lIns="0" tIns="0" rIns="0" bIns="0" rtlCol="0" anchor="t">
            <a:spAutoFit/>
          </a:bodyPr>
          <a:lstStyle/>
          <a:p>
            <a:pPr algn="l">
              <a:lnSpc>
                <a:spcPts val="4800"/>
              </a:lnSpc>
            </a:pPr>
            <a:r>
              <a:rPr lang="en-US" sz="2400" u="sng">
                <a:solidFill>
                  <a:srgbClr val="6C6563"/>
                </a:solidFill>
                <a:latin typeface="Lato"/>
                <a:ea typeface="Lato"/>
                <a:cs typeface="Lato"/>
                <a:sym typeface="Lato"/>
              </a:rPr>
              <a:t>4. Chức năng lưu lại thông số đánh giá</a:t>
            </a:r>
          </a:p>
        </p:txBody>
      </p:sp>
      <p:sp>
        <p:nvSpPr>
          <p:cNvPr id="7" name="TextBox 7"/>
          <p:cNvSpPr txBox="1"/>
          <p:nvPr/>
        </p:nvSpPr>
        <p:spPr>
          <a:xfrm>
            <a:off x="1028700" y="3170488"/>
            <a:ext cx="8173430" cy="2987675"/>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6C6563"/>
                </a:solidFill>
                <a:latin typeface="Lato"/>
                <a:ea typeface="Lato"/>
                <a:cs typeface="Lato"/>
                <a:sym typeface="Lato"/>
              </a:rPr>
              <a:t>Các thông số đánh giá trong chương trình sẽ được lưu vào một folder có tên là benchmark, trong đó bao gồm ba thư mục con chính là tên của ba bộ dữ liệu ucf11, ucf50 và ucf101.</a:t>
            </a:r>
          </a:p>
          <a:p>
            <a:pPr marL="431801" lvl="1" indent="-215900" algn="l">
              <a:lnSpc>
                <a:spcPts val="4000"/>
              </a:lnSpc>
              <a:buFont typeface="Arial"/>
              <a:buChar char="•"/>
            </a:pPr>
            <a:r>
              <a:rPr lang="en-US" sz="2000">
                <a:solidFill>
                  <a:srgbClr val="6C6563"/>
                </a:solidFill>
                <a:latin typeface="Lato"/>
                <a:ea typeface="Lato"/>
                <a:cs typeface="Lato"/>
                <a:sym typeface="Lato"/>
              </a:rPr>
              <a:t>Việc lưu các giá trị như vậy sẽ giúp cho người lập trình có thể lưu lại lịch sử huấn luyện, cũng như đánh giá xem sự cải thiện của mô hình sau chỉnh sửa. </a:t>
            </a:r>
          </a:p>
        </p:txBody>
      </p:sp>
      <p:sp>
        <p:nvSpPr>
          <p:cNvPr id="8" name="TextBox 8"/>
          <p:cNvSpPr txBox="1"/>
          <p:nvPr/>
        </p:nvSpPr>
        <p:spPr>
          <a:xfrm>
            <a:off x="9890166" y="2524677"/>
            <a:ext cx="8173430" cy="556260"/>
          </a:xfrm>
          <a:prstGeom prst="rect">
            <a:avLst/>
          </a:prstGeom>
        </p:spPr>
        <p:txBody>
          <a:bodyPr lIns="0" tIns="0" rIns="0" bIns="0" rtlCol="0" anchor="t">
            <a:spAutoFit/>
          </a:bodyPr>
          <a:lstStyle/>
          <a:p>
            <a:pPr algn="l">
              <a:lnSpc>
                <a:spcPts val="4800"/>
              </a:lnSpc>
            </a:pPr>
            <a:r>
              <a:rPr lang="en-US" sz="2400" u="sng">
                <a:solidFill>
                  <a:srgbClr val="6C6563"/>
                </a:solidFill>
                <a:latin typeface="Lato"/>
                <a:ea typeface="Lato"/>
                <a:cs typeface="Lato"/>
                <a:sym typeface="Lato"/>
              </a:rPr>
              <a:t>5. Yêu cầu dự đoán một video bất kỳ (Inference)</a:t>
            </a:r>
          </a:p>
        </p:txBody>
      </p:sp>
      <p:sp>
        <p:nvSpPr>
          <p:cNvPr id="9" name="TextBox 9"/>
          <p:cNvSpPr txBox="1"/>
          <p:nvPr/>
        </p:nvSpPr>
        <p:spPr>
          <a:xfrm>
            <a:off x="9546148" y="3166662"/>
            <a:ext cx="8173430" cy="6016625"/>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6C6563"/>
                </a:solidFill>
                <a:latin typeface="Lato"/>
                <a:ea typeface="Lato"/>
                <a:cs typeface="Lato"/>
                <a:sym typeface="Lato"/>
              </a:rPr>
              <a:t>Sau khi huấn luyện, chương trình sẽ lưu lại trọng số của các mô hình ứng với ba bộ dữ liệu. Từ đó nếu người dùng có nhu cầu gọi mô hình để dự đoán một video bất kỳ thì đây là chức năng cải tiến thực hiện công việc trên. </a:t>
            </a:r>
          </a:p>
          <a:p>
            <a:pPr marL="431801" lvl="1" indent="-215900" algn="l">
              <a:lnSpc>
                <a:spcPts val="4000"/>
              </a:lnSpc>
              <a:buFont typeface="Arial"/>
              <a:buChar char="•"/>
            </a:pPr>
            <a:r>
              <a:rPr lang="en-US" sz="2000">
                <a:solidFill>
                  <a:srgbClr val="6C6563"/>
                </a:solidFill>
                <a:latin typeface="Lato"/>
                <a:ea typeface="Lato"/>
                <a:cs typeface="Lato"/>
                <a:sym typeface="Lato"/>
              </a:rPr>
              <a:t>Quy trình Inference được thiết kế theo một pipeline thống nhất bao gồm các bước sau:</a:t>
            </a:r>
          </a:p>
          <a:p>
            <a:pPr marL="863601" lvl="2" indent="-287867" algn="l">
              <a:lnSpc>
                <a:spcPts val="4000"/>
              </a:lnSpc>
              <a:buFont typeface="Arial"/>
              <a:buChar char="⚬"/>
            </a:pPr>
            <a:r>
              <a:rPr lang="en-US" sz="2000">
                <a:solidFill>
                  <a:srgbClr val="6C6563"/>
                </a:solidFill>
                <a:latin typeface="Lato"/>
                <a:ea typeface="Lato"/>
                <a:cs typeface="Lato"/>
                <a:sym typeface="Lato"/>
              </a:rPr>
              <a:t>Tiền xử lý video</a:t>
            </a:r>
          </a:p>
          <a:p>
            <a:pPr marL="863601" lvl="2" indent="-287867" algn="l">
              <a:lnSpc>
                <a:spcPts val="4000"/>
              </a:lnSpc>
              <a:buFont typeface="Arial"/>
              <a:buChar char="⚬"/>
            </a:pPr>
            <a:r>
              <a:rPr lang="en-US" sz="2000">
                <a:solidFill>
                  <a:srgbClr val="6C6563"/>
                </a:solidFill>
                <a:latin typeface="Lato"/>
                <a:ea typeface="Lato"/>
                <a:cs typeface="Lato"/>
                <a:sym typeface="Lato"/>
              </a:rPr>
              <a:t>Trích xuất đặc trưng</a:t>
            </a:r>
          </a:p>
          <a:p>
            <a:pPr marL="863601" lvl="2" indent="-287867" algn="l">
              <a:lnSpc>
                <a:spcPts val="4000"/>
              </a:lnSpc>
              <a:buFont typeface="Arial"/>
              <a:buChar char="⚬"/>
            </a:pPr>
            <a:r>
              <a:rPr lang="en-US" sz="2000">
                <a:solidFill>
                  <a:srgbClr val="6C6563"/>
                </a:solidFill>
                <a:latin typeface="Lato"/>
                <a:ea typeface="Lato"/>
                <a:cs typeface="Lato"/>
                <a:sym typeface="Lato"/>
              </a:rPr>
              <a:t>Dự đoán nhãn</a:t>
            </a:r>
          </a:p>
          <a:p>
            <a:pPr marL="863601" lvl="2" indent="-287867" algn="l">
              <a:lnSpc>
                <a:spcPts val="4000"/>
              </a:lnSpc>
              <a:buFont typeface="Arial"/>
              <a:buChar char="⚬"/>
            </a:pPr>
            <a:r>
              <a:rPr lang="en-US" sz="2000">
                <a:solidFill>
                  <a:srgbClr val="6C6563"/>
                </a:solidFill>
                <a:latin typeface="Lato"/>
                <a:ea typeface="Lato"/>
                <a:cs typeface="Lato"/>
                <a:sym typeface="Lato"/>
              </a:rPr>
              <a:t>Ánh xạ kết quả</a:t>
            </a:r>
          </a:p>
          <a:p>
            <a:pPr marL="431801" lvl="1" indent="-215900" algn="l">
              <a:lnSpc>
                <a:spcPts val="4000"/>
              </a:lnSpc>
              <a:buFont typeface="Arial"/>
              <a:buChar char="•"/>
            </a:pPr>
            <a:r>
              <a:rPr lang="en-US" sz="2000">
                <a:solidFill>
                  <a:srgbClr val="6C6563"/>
                </a:solidFill>
                <a:latin typeface="Lato"/>
                <a:ea typeface="Lato"/>
                <a:cs typeface="Lato"/>
                <a:sym typeface="Lato"/>
              </a:rPr>
              <a:t>Kết quả inference được hiển thị dưới dạng tên lớp hành động dự đoán và chỉ số tương ứng.</a:t>
            </a:r>
          </a:p>
        </p:txBody>
      </p:sp>
      <p:sp>
        <p:nvSpPr>
          <p:cNvPr id="10" name="TextBox 10"/>
          <p:cNvSpPr txBox="1"/>
          <p:nvPr/>
        </p:nvSpPr>
        <p:spPr>
          <a:xfrm>
            <a:off x="9060148"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8700" y="3816004"/>
            <a:ext cx="330537" cy="304921"/>
          </a:xfrm>
          <a:custGeom>
            <a:avLst/>
            <a:gdLst/>
            <a:ahLst/>
            <a:cxnLst/>
            <a:rect l="l" t="t" r="r" b="b"/>
            <a:pathLst>
              <a:path w="330537" h="304921">
                <a:moveTo>
                  <a:pt x="0" y="0"/>
                </a:moveTo>
                <a:lnTo>
                  <a:pt x="330537" y="0"/>
                </a:lnTo>
                <a:lnTo>
                  <a:pt x="330537" y="304921"/>
                </a:lnTo>
                <a:lnTo>
                  <a:pt x="0" y="30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6258677"/>
            <a:ext cx="330537" cy="304921"/>
          </a:xfrm>
          <a:custGeom>
            <a:avLst/>
            <a:gdLst/>
            <a:ahLst/>
            <a:cxnLst/>
            <a:rect l="l" t="t" r="r" b="b"/>
            <a:pathLst>
              <a:path w="330537" h="304921">
                <a:moveTo>
                  <a:pt x="0" y="0"/>
                </a:moveTo>
                <a:lnTo>
                  <a:pt x="330537" y="0"/>
                </a:lnTo>
                <a:lnTo>
                  <a:pt x="330537" y="304921"/>
                </a:lnTo>
                <a:lnTo>
                  <a:pt x="0" y="30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4673438" y="1152525"/>
            <a:ext cx="8941124" cy="1617976"/>
          </a:xfrm>
          <a:prstGeom prst="rect">
            <a:avLst/>
          </a:prstGeom>
        </p:spPr>
        <p:txBody>
          <a:bodyPr lIns="0" tIns="0" rIns="0" bIns="0" rtlCol="0" anchor="t">
            <a:spAutoFit/>
          </a:bodyPr>
          <a:lstStyle/>
          <a:p>
            <a:pPr algn="ctr">
              <a:lnSpc>
                <a:spcPts val="6700"/>
              </a:lnSpc>
            </a:pPr>
            <a:r>
              <a:rPr lang="en-US" sz="6700" b="1">
                <a:solidFill>
                  <a:srgbClr val="252525"/>
                </a:solidFill>
                <a:latin typeface="Lato Bold"/>
                <a:ea typeface="Lato Bold"/>
                <a:cs typeface="Lato Bold"/>
                <a:sym typeface="Lato Bold"/>
              </a:rPr>
              <a:t>Kết quả thực nghiệm</a:t>
            </a:r>
          </a:p>
          <a:p>
            <a:pPr algn="ctr">
              <a:lnSpc>
                <a:spcPts val="7960"/>
              </a:lnSpc>
            </a:pPr>
            <a:r>
              <a:rPr lang="en-US" sz="4000" b="1">
                <a:solidFill>
                  <a:srgbClr val="252525"/>
                </a:solidFill>
                <a:latin typeface="Lato Bold"/>
                <a:ea typeface="Lato Bold"/>
                <a:cs typeface="Lato Bold"/>
                <a:sym typeface="Lato Bold"/>
              </a:rPr>
              <a:t>(Độ đo)</a:t>
            </a:r>
          </a:p>
        </p:txBody>
      </p:sp>
      <p:sp>
        <p:nvSpPr>
          <p:cNvPr id="6" name="Freeform 6"/>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1028700" y="4276681"/>
            <a:ext cx="6761116" cy="1796026"/>
          </a:xfrm>
          <a:prstGeom prst="rect">
            <a:avLst/>
          </a:prstGeom>
        </p:spPr>
        <p:txBody>
          <a:bodyPr lIns="0" tIns="0" rIns="0" bIns="0" rtlCol="0" anchor="t">
            <a:spAutoFit/>
          </a:bodyPr>
          <a:lstStyle/>
          <a:p>
            <a:pPr marL="388638" lvl="1" indent="-194319" algn="just">
              <a:lnSpc>
                <a:spcPts val="3618"/>
              </a:lnSpc>
              <a:buFont typeface="Arial"/>
              <a:buChar char="•"/>
            </a:pPr>
            <a:r>
              <a:rPr lang="en-US" sz="1800">
                <a:solidFill>
                  <a:srgbClr val="6C6563"/>
                </a:solidFill>
                <a:latin typeface="Lato"/>
                <a:ea typeface="Lato"/>
                <a:cs typeface="Lato"/>
                <a:sym typeface="Lato"/>
              </a:rPr>
              <a:t>Đường biểu diễn training accuracy và validation accuracy theo từng epoch qua thời gian</a:t>
            </a:r>
          </a:p>
          <a:p>
            <a:pPr marL="388638" lvl="1" indent="-194319" algn="just">
              <a:lnSpc>
                <a:spcPts val="3618"/>
              </a:lnSpc>
              <a:buFont typeface="Arial"/>
              <a:buChar char="•"/>
            </a:pPr>
            <a:r>
              <a:rPr lang="en-US" sz="1800">
                <a:solidFill>
                  <a:srgbClr val="6C6563"/>
                </a:solidFill>
                <a:latin typeface="Lato"/>
                <a:ea typeface="Lato"/>
                <a:cs typeface="Lato"/>
                <a:sym typeface="Lato"/>
              </a:rPr>
              <a:t>Theo dõi quá trình học và độ chính xác mô hình theo thời gian</a:t>
            </a:r>
          </a:p>
          <a:p>
            <a:pPr algn="just">
              <a:lnSpc>
                <a:spcPts val="3618"/>
              </a:lnSpc>
            </a:pPr>
            <a:endParaRPr lang="en-US" sz="1800">
              <a:solidFill>
                <a:srgbClr val="6C6563"/>
              </a:solidFill>
              <a:latin typeface="Lato"/>
              <a:ea typeface="Lato"/>
              <a:cs typeface="Lato"/>
              <a:sym typeface="Lato"/>
            </a:endParaRPr>
          </a:p>
        </p:txBody>
      </p:sp>
      <p:grpSp>
        <p:nvGrpSpPr>
          <p:cNvPr id="9" name="Group 9"/>
          <p:cNvGrpSpPr/>
          <p:nvPr/>
        </p:nvGrpSpPr>
        <p:grpSpPr>
          <a:xfrm>
            <a:off x="1028700" y="3756391"/>
            <a:ext cx="4635786" cy="424180"/>
            <a:chOff x="0" y="0"/>
            <a:chExt cx="6181047" cy="565573"/>
          </a:xfrm>
        </p:grpSpPr>
        <p:sp>
          <p:nvSpPr>
            <p:cNvPr id="10" name="Freeform 10"/>
            <p:cNvSpPr/>
            <p:nvPr/>
          </p:nvSpPr>
          <p:spPr>
            <a:xfrm>
              <a:off x="0" y="79484"/>
              <a:ext cx="440717" cy="406561"/>
            </a:xfrm>
            <a:custGeom>
              <a:avLst/>
              <a:gdLst/>
              <a:ahLst/>
              <a:cxnLst/>
              <a:rect l="l" t="t" r="r" b="b"/>
              <a:pathLst>
                <a:path w="440717" h="406561">
                  <a:moveTo>
                    <a:pt x="0" y="0"/>
                  </a:moveTo>
                  <a:lnTo>
                    <a:pt x="440717" y="0"/>
                  </a:lnTo>
                  <a:lnTo>
                    <a:pt x="440717" y="406561"/>
                  </a:lnTo>
                  <a:lnTo>
                    <a:pt x="0" y="406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801070" y="-66675"/>
              <a:ext cx="5379977" cy="632248"/>
            </a:xfrm>
            <a:prstGeom prst="rect">
              <a:avLst/>
            </a:prstGeom>
          </p:spPr>
          <p:txBody>
            <a:bodyPr lIns="0" tIns="0" rIns="0" bIns="0" rtlCol="0" anchor="t">
              <a:spAutoFit/>
            </a:bodyPr>
            <a:lstStyle/>
            <a:p>
              <a:pPr algn="l">
                <a:lnSpc>
                  <a:spcPts val="3919"/>
                </a:lnSpc>
              </a:pPr>
              <a:r>
                <a:rPr lang="en-US" sz="2799">
                  <a:solidFill>
                    <a:srgbClr val="252525"/>
                  </a:solidFill>
                  <a:latin typeface="Lato"/>
                  <a:ea typeface="Lato"/>
                  <a:cs typeface="Lato"/>
                  <a:sym typeface="Lato"/>
                </a:rPr>
                <a:t>Accuracy Plot</a:t>
              </a:r>
            </a:p>
          </p:txBody>
        </p:sp>
      </p:grpSp>
      <p:sp>
        <p:nvSpPr>
          <p:cNvPr id="12" name="TextBox 12"/>
          <p:cNvSpPr txBox="1"/>
          <p:nvPr/>
        </p:nvSpPr>
        <p:spPr>
          <a:xfrm>
            <a:off x="1028700" y="6719354"/>
            <a:ext cx="6951296" cy="1341112"/>
          </a:xfrm>
          <a:prstGeom prst="rect">
            <a:avLst/>
          </a:prstGeom>
        </p:spPr>
        <p:txBody>
          <a:bodyPr lIns="0" tIns="0" rIns="0" bIns="0" rtlCol="0" anchor="t">
            <a:spAutoFit/>
          </a:bodyPr>
          <a:lstStyle/>
          <a:p>
            <a:pPr marL="388638" lvl="1" indent="-194319" algn="just">
              <a:lnSpc>
                <a:spcPts val="3600"/>
              </a:lnSpc>
              <a:buFont typeface="Arial"/>
              <a:buChar char="•"/>
            </a:pPr>
            <a:r>
              <a:rPr lang="en-US" sz="1800">
                <a:solidFill>
                  <a:srgbClr val="6C6563"/>
                </a:solidFill>
                <a:latin typeface="Lato"/>
                <a:ea typeface="Lato"/>
                <a:cs typeface="Lato"/>
                <a:sym typeface="Lato"/>
              </a:rPr>
              <a:t>Ma trận thể hiện số lượng đúng/sai trên từng lớp hoạt động</a:t>
            </a:r>
          </a:p>
          <a:p>
            <a:pPr marL="388638" lvl="1" indent="-194319" algn="just">
              <a:lnSpc>
                <a:spcPts val="3600"/>
              </a:lnSpc>
              <a:buFont typeface="Arial"/>
              <a:buChar char="•"/>
            </a:pPr>
            <a:r>
              <a:rPr lang="en-US" sz="1800">
                <a:solidFill>
                  <a:srgbClr val="6C6563"/>
                </a:solidFill>
                <a:latin typeface="Lato"/>
                <a:ea typeface="Lato"/>
                <a:cs typeface="Lato"/>
                <a:sym typeface="Lato"/>
              </a:rPr>
              <a:t>Giúp phân tích mô hình dễ nhầm lẫn giữa các hành động nào</a:t>
            </a:r>
          </a:p>
          <a:p>
            <a:pPr algn="just">
              <a:lnSpc>
                <a:spcPts val="3600"/>
              </a:lnSpc>
            </a:pPr>
            <a:endParaRPr lang="en-US" sz="1800">
              <a:solidFill>
                <a:srgbClr val="6C6563"/>
              </a:solidFill>
              <a:latin typeface="Lato"/>
              <a:ea typeface="Lato"/>
              <a:cs typeface="Lato"/>
              <a:sym typeface="Lato"/>
            </a:endParaRPr>
          </a:p>
        </p:txBody>
      </p:sp>
      <p:grpSp>
        <p:nvGrpSpPr>
          <p:cNvPr id="13" name="Group 13"/>
          <p:cNvGrpSpPr/>
          <p:nvPr/>
        </p:nvGrpSpPr>
        <p:grpSpPr>
          <a:xfrm>
            <a:off x="1028700" y="6199064"/>
            <a:ext cx="4876645" cy="424180"/>
            <a:chOff x="0" y="0"/>
            <a:chExt cx="6502193" cy="565573"/>
          </a:xfrm>
        </p:grpSpPr>
        <p:sp>
          <p:nvSpPr>
            <p:cNvPr id="14" name="Freeform 14"/>
            <p:cNvSpPr/>
            <p:nvPr/>
          </p:nvSpPr>
          <p:spPr>
            <a:xfrm>
              <a:off x="0" y="79484"/>
              <a:ext cx="440717" cy="406561"/>
            </a:xfrm>
            <a:custGeom>
              <a:avLst/>
              <a:gdLst/>
              <a:ahLst/>
              <a:cxnLst/>
              <a:rect l="l" t="t" r="r" b="b"/>
              <a:pathLst>
                <a:path w="440717" h="406561">
                  <a:moveTo>
                    <a:pt x="0" y="0"/>
                  </a:moveTo>
                  <a:lnTo>
                    <a:pt x="440717" y="0"/>
                  </a:lnTo>
                  <a:lnTo>
                    <a:pt x="440717" y="406561"/>
                  </a:lnTo>
                  <a:lnTo>
                    <a:pt x="0" y="406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801070" y="-66675"/>
              <a:ext cx="5701123" cy="632248"/>
            </a:xfrm>
            <a:prstGeom prst="rect">
              <a:avLst/>
            </a:prstGeom>
          </p:spPr>
          <p:txBody>
            <a:bodyPr lIns="0" tIns="0" rIns="0" bIns="0" rtlCol="0" anchor="t">
              <a:spAutoFit/>
            </a:bodyPr>
            <a:lstStyle/>
            <a:p>
              <a:pPr algn="l">
                <a:lnSpc>
                  <a:spcPts val="3919"/>
                </a:lnSpc>
              </a:pPr>
              <a:r>
                <a:rPr lang="en-US" sz="2799">
                  <a:solidFill>
                    <a:srgbClr val="252525"/>
                  </a:solidFill>
                  <a:latin typeface="Lato"/>
                  <a:ea typeface="Lato"/>
                  <a:cs typeface="Lato"/>
                  <a:sym typeface="Lato"/>
                </a:rPr>
                <a:t>Confusion Matrix</a:t>
              </a:r>
            </a:p>
          </p:txBody>
        </p:sp>
      </p:grpSp>
      <p:sp>
        <p:nvSpPr>
          <p:cNvPr id="16" name="Freeform 16"/>
          <p:cNvSpPr/>
          <p:nvPr/>
        </p:nvSpPr>
        <p:spPr>
          <a:xfrm>
            <a:off x="8701867" y="3815988"/>
            <a:ext cx="330537" cy="304921"/>
          </a:xfrm>
          <a:custGeom>
            <a:avLst/>
            <a:gdLst/>
            <a:ahLst/>
            <a:cxnLst/>
            <a:rect l="l" t="t" r="r" b="b"/>
            <a:pathLst>
              <a:path w="330537" h="304921">
                <a:moveTo>
                  <a:pt x="0" y="0"/>
                </a:moveTo>
                <a:lnTo>
                  <a:pt x="330538" y="0"/>
                </a:lnTo>
                <a:lnTo>
                  <a:pt x="330538" y="304920"/>
                </a:lnTo>
                <a:lnTo>
                  <a:pt x="0" y="304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14175467" y="1246176"/>
            <a:ext cx="4170662" cy="2722305"/>
          </a:xfrm>
          <a:custGeom>
            <a:avLst/>
            <a:gdLst/>
            <a:ahLst/>
            <a:cxnLst/>
            <a:rect l="l" t="t" r="r" b="b"/>
            <a:pathLst>
              <a:path w="4170662" h="2722305">
                <a:moveTo>
                  <a:pt x="0" y="0"/>
                </a:moveTo>
                <a:lnTo>
                  <a:pt x="4170663" y="0"/>
                </a:lnTo>
                <a:lnTo>
                  <a:pt x="4170663" y="2722305"/>
                </a:lnTo>
                <a:lnTo>
                  <a:pt x="0" y="27223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TextBox 18"/>
          <p:cNvSpPr txBox="1"/>
          <p:nvPr/>
        </p:nvSpPr>
        <p:spPr>
          <a:xfrm>
            <a:off x="9302670" y="3689699"/>
            <a:ext cx="4034983" cy="490855"/>
          </a:xfrm>
          <a:prstGeom prst="rect">
            <a:avLst/>
          </a:prstGeom>
        </p:spPr>
        <p:txBody>
          <a:bodyPr lIns="0" tIns="0" rIns="0" bIns="0" rtlCol="0" anchor="t">
            <a:spAutoFit/>
          </a:bodyPr>
          <a:lstStyle/>
          <a:p>
            <a:pPr algn="l">
              <a:lnSpc>
                <a:spcPts val="3919"/>
              </a:lnSpc>
            </a:pPr>
            <a:r>
              <a:rPr lang="en-US" sz="2799">
                <a:solidFill>
                  <a:srgbClr val="252525"/>
                </a:solidFill>
                <a:latin typeface="Lato"/>
                <a:ea typeface="Lato"/>
                <a:cs typeface="Lato"/>
                <a:sym typeface="Lato"/>
              </a:rPr>
              <a:t>Loss Plot</a:t>
            </a:r>
          </a:p>
        </p:txBody>
      </p:sp>
      <p:sp>
        <p:nvSpPr>
          <p:cNvPr id="19" name="Freeform 19"/>
          <p:cNvSpPr/>
          <p:nvPr/>
        </p:nvSpPr>
        <p:spPr>
          <a:xfrm>
            <a:off x="8701867" y="6258677"/>
            <a:ext cx="330537" cy="304921"/>
          </a:xfrm>
          <a:custGeom>
            <a:avLst/>
            <a:gdLst/>
            <a:ahLst/>
            <a:cxnLst/>
            <a:rect l="l" t="t" r="r" b="b"/>
            <a:pathLst>
              <a:path w="330537" h="304921">
                <a:moveTo>
                  <a:pt x="0" y="0"/>
                </a:moveTo>
                <a:lnTo>
                  <a:pt x="330538" y="0"/>
                </a:lnTo>
                <a:lnTo>
                  <a:pt x="330538" y="304921"/>
                </a:lnTo>
                <a:lnTo>
                  <a:pt x="0" y="30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TextBox 20"/>
          <p:cNvSpPr txBox="1"/>
          <p:nvPr/>
        </p:nvSpPr>
        <p:spPr>
          <a:xfrm>
            <a:off x="9302670" y="6132389"/>
            <a:ext cx="4034983" cy="490855"/>
          </a:xfrm>
          <a:prstGeom prst="rect">
            <a:avLst/>
          </a:prstGeom>
        </p:spPr>
        <p:txBody>
          <a:bodyPr lIns="0" tIns="0" rIns="0" bIns="0" rtlCol="0" anchor="t">
            <a:spAutoFit/>
          </a:bodyPr>
          <a:lstStyle/>
          <a:p>
            <a:pPr algn="l">
              <a:lnSpc>
                <a:spcPts val="3919"/>
              </a:lnSpc>
            </a:pPr>
            <a:r>
              <a:rPr lang="en-US" sz="2799">
                <a:solidFill>
                  <a:srgbClr val="252525"/>
                </a:solidFill>
                <a:latin typeface="Lato"/>
                <a:ea typeface="Lato"/>
                <a:cs typeface="Lato"/>
                <a:sym typeface="Lato"/>
              </a:rPr>
              <a:t>Model performance chart</a:t>
            </a:r>
          </a:p>
        </p:txBody>
      </p:sp>
      <p:sp>
        <p:nvSpPr>
          <p:cNvPr id="21" name="TextBox 21"/>
          <p:cNvSpPr txBox="1"/>
          <p:nvPr/>
        </p:nvSpPr>
        <p:spPr>
          <a:xfrm>
            <a:off x="9144000" y="4276681"/>
            <a:ext cx="6761116" cy="1338826"/>
          </a:xfrm>
          <a:prstGeom prst="rect">
            <a:avLst/>
          </a:prstGeom>
        </p:spPr>
        <p:txBody>
          <a:bodyPr lIns="0" tIns="0" rIns="0" bIns="0" rtlCol="0" anchor="t">
            <a:spAutoFit/>
          </a:bodyPr>
          <a:lstStyle/>
          <a:p>
            <a:pPr marL="388638" lvl="1" indent="-194319" algn="just">
              <a:lnSpc>
                <a:spcPts val="3618"/>
              </a:lnSpc>
              <a:buFont typeface="Arial"/>
              <a:buChar char="•"/>
            </a:pPr>
            <a:r>
              <a:rPr lang="en-US" sz="1800">
                <a:solidFill>
                  <a:srgbClr val="6C6563"/>
                </a:solidFill>
                <a:latin typeface="Lato"/>
                <a:ea typeface="Lato"/>
                <a:cs typeface="Lato"/>
                <a:sym typeface="Lato"/>
              </a:rPr>
              <a:t>Đường biểu diễn training loss và validation loss theo epoch</a:t>
            </a:r>
          </a:p>
          <a:p>
            <a:pPr marL="388638" lvl="1" indent="-194319" algn="just">
              <a:lnSpc>
                <a:spcPts val="3618"/>
              </a:lnSpc>
              <a:buFont typeface="Arial"/>
              <a:buChar char="•"/>
            </a:pPr>
            <a:r>
              <a:rPr lang="en-US" sz="1800">
                <a:solidFill>
                  <a:srgbClr val="6C6563"/>
                </a:solidFill>
                <a:latin typeface="Lato"/>
                <a:ea typeface="Lato"/>
                <a:cs typeface="Lato"/>
                <a:sym typeface="Lato"/>
              </a:rPr>
              <a:t>Đánh giá quá trình hội tụ của mô hình</a:t>
            </a:r>
          </a:p>
          <a:p>
            <a:pPr algn="just">
              <a:lnSpc>
                <a:spcPts val="3618"/>
              </a:lnSpc>
            </a:pPr>
            <a:endParaRPr lang="en-US" sz="1800">
              <a:solidFill>
                <a:srgbClr val="6C6563"/>
              </a:solidFill>
              <a:latin typeface="Lato"/>
              <a:ea typeface="Lato"/>
              <a:cs typeface="Lato"/>
              <a:sym typeface="Lato"/>
            </a:endParaRPr>
          </a:p>
        </p:txBody>
      </p:sp>
      <p:sp>
        <p:nvSpPr>
          <p:cNvPr id="22" name="TextBox 22"/>
          <p:cNvSpPr txBox="1"/>
          <p:nvPr/>
        </p:nvSpPr>
        <p:spPr>
          <a:xfrm>
            <a:off x="9144000" y="6718494"/>
            <a:ext cx="6951296" cy="1341112"/>
          </a:xfrm>
          <a:prstGeom prst="rect">
            <a:avLst/>
          </a:prstGeom>
        </p:spPr>
        <p:txBody>
          <a:bodyPr lIns="0" tIns="0" rIns="0" bIns="0" rtlCol="0" anchor="t">
            <a:spAutoFit/>
          </a:bodyPr>
          <a:lstStyle/>
          <a:p>
            <a:pPr marL="388638" lvl="1" indent="-194319" algn="just">
              <a:lnSpc>
                <a:spcPts val="3600"/>
              </a:lnSpc>
              <a:buFont typeface="Arial"/>
              <a:buChar char="•"/>
            </a:pPr>
            <a:r>
              <a:rPr lang="en-US" sz="1800">
                <a:solidFill>
                  <a:srgbClr val="6C6563"/>
                </a:solidFill>
                <a:latin typeface="Lato"/>
                <a:ea typeface="Lato"/>
                <a:cs typeface="Lato"/>
                <a:sym typeface="Lato"/>
              </a:rPr>
              <a:t>Biểu đồ Bar chart biểu diễn các thông số: Accuracy, Precision, Recall, F1 Score, AUC (Area Under Curve)</a:t>
            </a:r>
          </a:p>
          <a:p>
            <a:pPr algn="just">
              <a:lnSpc>
                <a:spcPts val="3600"/>
              </a:lnSpc>
            </a:pPr>
            <a:endParaRPr lang="en-US" sz="1800">
              <a:solidFill>
                <a:srgbClr val="6C6563"/>
              </a:solidFill>
              <a:latin typeface="Lato"/>
              <a:ea typeface="Lato"/>
              <a:cs typeface="Lato"/>
              <a:sym typeface="Lato"/>
            </a:endParaRPr>
          </a:p>
        </p:txBody>
      </p:sp>
      <p:sp>
        <p:nvSpPr>
          <p:cNvPr id="23" name="TextBox 23"/>
          <p:cNvSpPr txBox="1"/>
          <p:nvPr/>
        </p:nvSpPr>
        <p:spPr>
          <a:xfrm>
            <a:off x="8583172"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17292" y="2541955"/>
            <a:ext cx="6439558" cy="3219779"/>
          </a:xfrm>
          <a:custGeom>
            <a:avLst/>
            <a:gdLst/>
            <a:ahLst/>
            <a:cxnLst/>
            <a:rect l="l" t="t" r="r" b="b"/>
            <a:pathLst>
              <a:path w="6439558" h="3219779">
                <a:moveTo>
                  <a:pt x="0" y="0"/>
                </a:moveTo>
                <a:lnTo>
                  <a:pt x="6439558" y="0"/>
                </a:lnTo>
                <a:lnTo>
                  <a:pt x="6439558" y="3219780"/>
                </a:lnTo>
                <a:lnTo>
                  <a:pt x="0" y="3219780"/>
                </a:lnTo>
                <a:lnTo>
                  <a:pt x="0" y="0"/>
                </a:lnTo>
                <a:close/>
              </a:path>
            </a:pathLst>
          </a:custGeom>
          <a:blipFill>
            <a:blip r:embed="rId7"/>
            <a:stretch>
              <a:fillRect/>
            </a:stretch>
          </a:blipFill>
        </p:spPr>
        <p:txBody>
          <a:bodyPr/>
          <a:lstStyle/>
          <a:p>
            <a:endParaRPr lang="en-US"/>
          </a:p>
        </p:txBody>
      </p:sp>
      <p:sp>
        <p:nvSpPr>
          <p:cNvPr id="6" name="Freeform 6"/>
          <p:cNvSpPr/>
          <p:nvPr/>
        </p:nvSpPr>
        <p:spPr>
          <a:xfrm>
            <a:off x="13614562" y="2541955"/>
            <a:ext cx="3380346" cy="3219779"/>
          </a:xfrm>
          <a:custGeom>
            <a:avLst/>
            <a:gdLst/>
            <a:ahLst/>
            <a:cxnLst/>
            <a:rect l="l" t="t" r="r" b="b"/>
            <a:pathLst>
              <a:path w="3380346" h="3219779">
                <a:moveTo>
                  <a:pt x="0" y="0"/>
                </a:moveTo>
                <a:lnTo>
                  <a:pt x="3380346" y="0"/>
                </a:lnTo>
                <a:lnTo>
                  <a:pt x="3380346" y="3219780"/>
                </a:lnTo>
                <a:lnTo>
                  <a:pt x="0" y="3219780"/>
                </a:lnTo>
                <a:lnTo>
                  <a:pt x="0" y="0"/>
                </a:lnTo>
                <a:close/>
              </a:path>
            </a:pathLst>
          </a:custGeom>
          <a:blipFill>
            <a:blip r:embed="rId8"/>
            <a:stretch>
              <a:fillRect/>
            </a:stretch>
          </a:blipFill>
        </p:spPr>
        <p:txBody>
          <a:bodyPr/>
          <a:lstStyle/>
          <a:p>
            <a:endParaRPr lang="en-US"/>
          </a:p>
        </p:txBody>
      </p:sp>
      <p:sp>
        <p:nvSpPr>
          <p:cNvPr id="7" name="Freeform 7"/>
          <p:cNvSpPr/>
          <p:nvPr/>
        </p:nvSpPr>
        <p:spPr>
          <a:xfrm>
            <a:off x="917292" y="5761735"/>
            <a:ext cx="6439558" cy="3219779"/>
          </a:xfrm>
          <a:custGeom>
            <a:avLst/>
            <a:gdLst/>
            <a:ahLst/>
            <a:cxnLst/>
            <a:rect l="l" t="t" r="r" b="b"/>
            <a:pathLst>
              <a:path w="6439558" h="3219779">
                <a:moveTo>
                  <a:pt x="0" y="0"/>
                </a:moveTo>
                <a:lnTo>
                  <a:pt x="6439558" y="0"/>
                </a:lnTo>
                <a:lnTo>
                  <a:pt x="6439558" y="3219779"/>
                </a:lnTo>
                <a:lnTo>
                  <a:pt x="0" y="3219779"/>
                </a:lnTo>
                <a:lnTo>
                  <a:pt x="0" y="0"/>
                </a:lnTo>
                <a:close/>
              </a:path>
            </a:pathLst>
          </a:custGeom>
          <a:blipFill>
            <a:blip r:embed="rId9"/>
            <a:stretch>
              <a:fillRect/>
            </a:stretch>
          </a:blipFill>
        </p:spPr>
        <p:txBody>
          <a:bodyPr/>
          <a:lstStyle/>
          <a:p>
            <a:endParaRPr lang="en-US"/>
          </a:p>
        </p:txBody>
      </p:sp>
      <p:sp>
        <p:nvSpPr>
          <p:cNvPr id="8" name="Freeform 8"/>
          <p:cNvSpPr/>
          <p:nvPr/>
        </p:nvSpPr>
        <p:spPr>
          <a:xfrm>
            <a:off x="7356850" y="2541955"/>
            <a:ext cx="5366299" cy="3219779"/>
          </a:xfrm>
          <a:custGeom>
            <a:avLst/>
            <a:gdLst/>
            <a:ahLst/>
            <a:cxnLst/>
            <a:rect l="l" t="t" r="r" b="b"/>
            <a:pathLst>
              <a:path w="5366299" h="3219779">
                <a:moveTo>
                  <a:pt x="0" y="0"/>
                </a:moveTo>
                <a:lnTo>
                  <a:pt x="5366298" y="0"/>
                </a:lnTo>
                <a:lnTo>
                  <a:pt x="5366298" y="3219780"/>
                </a:lnTo>
                <a:lnTo>
                  <a:pt x="0" y="3219780"/>
                </a:lnTo>
                <a:lnTo>
                  <a:pt x="0" y="0"/>
                </a:lnTo>
                <a:close/>
              </a:path>
            </a:pathLst>
          </a:custGeom>
          <a:blipFill>
            <a:blip r:embed="rId10"/>
            <a:stretch>
              <a:fillRect/>
            </a:stretch>
          </a:blipFill>
        </p:spPr>
        <p:txBody>
          <a:bodyPr/>
          <a:lstStyle/>
          <a:p>
            <a:endParaRPr lang="en-US"/>
          </a:p>
        </p:txBody>
      </p:sp>
      <p:sp>
        <p:nvSpPr>
          <p:cNvPr id="9" name="TextBox 9"/>
          <p:cNvSpPr txBox="1"/>
          <p:nvPr/>
        </p:nvSpPr>
        <p:spPr>
          <a:xfrm>
            <a:off x="4673438" y="824395"/>
            <a:ext cx="8941124" cy="1617976"/>
          </a:xfrm>
          <a:prstGeom prst="rect">
            <a:avLst/>
          </a:prstGeom>
        </p:spPr>
        <p:txBody>
          <a:bodyPr lIns="0" tIns="0" rIns="0" bIns="0" rtlCol="0" anchor="t">
            <a:spAutoFit/>
          </a:bodyPr>
          <a:lstStyle/>
          <a:p>
            <a:pPr algn="ctr">
              <a:lnSpc>
                <a:spcPts val="6700"/>
              </a:lnSpc>
            </a:pPr>
            <a:r>
              <a:rPr lang="en-US" sz="6700" b="1" dirty="0" err="1">
                <a:solidFill>
                  <a:srgbClr val="252525"/>
                </a:solidFill>
                <a:latin typeface="Lato Bold"/>
                <a:ea typeface="Lato Bold"/>
                <a:cs typeface="Lato Bold"/>
                <a:sym typeface="Lato Bold"/>
              </a:rPr>
              <a:t>Kết</a:t>
            </a:r>
            <a:r>
              <a:rPr lang="en-US" sz="6700" b="1" dirty="0">
                <a:solidFill>
                  <a:srgbClr val="252525"/>
                </a:solidFill>
                <a:latin typeface="Lato Bold"/>
                <a:ea typeface="Lato Bold"/>
                <a:cs typeface="Lato Bold"/>
                <a:sym typeface="Lato Bold"/>
              </a:rPr>
              <a:t> </a:t>
            </a:r>
            <a:r>
              <a:rPr lang="en-US" sz="6700" b="1" dirty="0" err="1">
                <a:solidFill>
                  <a:srgbClr val="252525"/>
                </a:solidFill>
                <a:latin typeface="Lato Bold"/>
                <a:ea typeface="Lato Bold"/>
                <a:cs typeface="Lato Bold"/>
                <a:sym typeface="Lato Bold"/>
              </a:rPr>
              <a:t>quả</a:t>
            </a:r>
            <a:r>
              <a:rPr lang="en-US" sz="6700" b="1" dirty="0">
                <a:solidFill>
                  <a:srgbClr val="252525"/>
                </a:solidFill>
                <a:latin typeface="Lato Bold"/>
                <a:ea typeface="Lato Bold"/>
                <a:cs typeface="Lato Bold"/>
                <a:sym typeface="Lato Bold"/>
              </a:rPr>
              <a:t> </a:t>
            </a:r>
            <a:r>
              <a:rPr lang="en-US" sz="6700" b="1" dirty="0" err="1">
                <a:solidFill>
                  <a:srgbClr val="252525"/>
                </a:solidFill>
                <a:latin typeface="Lato Bold"/>
                <a:ea typeface="Lato Bold"/>
                <a:cs typeface="Lato Bold"/>
                <a:sym typeface="Lato Bold"/>
              </a:rPr>
              <a:t>thực</a:t>
            </a:r>
            <a:r>
              <a:rPr lang="en-US" sz="6700" b="1" dirty="0">
                <a:solidFill>
                  <a:srgbClr val="252525"/>
                </a:solidFill>
                <a:latin typeface="Lato Bold"/>
                <a:ea typeface="Lato Bold"/>
                <a:cs typeface="Lato Bold"/>
                <a:sym typeface="Lato Bold"/>
              </a:rPr>
              <a:t> </a:t>
            </a:r>
            <a:r>
              <a:rPr lang="en-US" sz="6700" b="1" dirty="0" err="1">
                <a:solidFill>
                  <a:srgbClr val="252525"/>
                </a:solidFill>
                <a:latin typeface="Lato Bold"/>
                <a:ea typeface="Lato Bold"/>
                <a:cs typeface="Lato Bold"/>
                <a:sym typeface="Lato Bold"/>
              </a:rPr>
              <a:t>nghiệm</a:t>
            </a:r>
            <a:endParaRPr lang="en-US" sz="6700" b="1" dirty="0">
              <a:solidFill>
                <a:srgbClr val="252525"/>
              </a:solidFill>
              <a:latin typeface="Lato Bold"/>
              <a:ea typeface="Lato Bold"/>
              <a:cs typeface="Lato Bold"/>
              <a:sym typeface="Lato Bold"/>
            </a:endParaRPr>
          </a:p>
          <a:p>
            <a:pPr algn="ctr">
              <a:lnSpc>
                <a:spcPts val="7960"/>
              </a:lnSpc>
            </a:pPr>
            <a:r>
              <a:rPr lang="en-US" sz="4000" b="1" dirty="0">
                <a:solidFill>
                  <a:srgbClr val="252525"/>
                </a:solidFill>
                <a:latin typeface="Lato Bold"/>
                <a:ea typeface="Lato Bold"/>
                <a:cs typeface="Lato Bold"/>
                <a:sym typeface="Lato Bold"/>
              </a:rPr>
              <a:t>(UCF11)</a:t>
            </a:r>
          </a:p>
        </p:txBody>
      </p:sp>
      <p:sp>
        <p:nvSpPr>
          <p:cNvPr id="10" name="TextBox 10"/>
          <p:cNvSpPr txBox="1"/>
          <p:nvPr/>
        </p:nvSpPr>
        <p:spPr>
          <a:xfrm>
            <a:off x="3380488" y="2421251"/>
            <a:ext cx="1513165"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Accuracy plot</a:t>
            </a:r>
          </a:p>
        </p:txBody>
      </p:sp>
      <p:sp>
        <p:nvSpPr>
          <p:cNvPr id="11" name="TextBox 11"/>
          <p:cNvSpPr txBox="1"/>
          <p:nvPr/>
        </p:nvSpPr>
        <p:spPr>
          <a:xfrm>
            <a:off x="3796850" y="5714110"/>
            <a:ext cx="985242"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Loss plot</a:t>
            </a:r>
          </a:p>
        </p:txBody>
      </p:sp>
      <p:sp>
        <p:nvSpPr>
          <p:cNvPr id="12" name="TextBox 12"/>
          <p:cNvSpPr txBox="1"/>
          <p:nvPr/>
        </p:nvSpPr>
        <p:spPr>
          <a:xfrm>
            <a:off x="8691886" y="5714110"/>
            <a:ext cx="2903696"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Model Performance  chart</a:t>
            </a:r>
          </a:p>
        </p:txBody>
      </p:sp>
      <p:sp>
        <p:nvSpPr>
          <p:cNvPr id="13" name="TextBox 13"/>
          <p:cNvSpPr txBox="1"/>
          <p:nvPr/>
        </p:nvSpPr>
        <p:spPr>
          <a:xfrm>
            <a:off x="14347830" y="5714110"/>
            <a:ext cx="1913811"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Confusion matrix</a:t>
            </a:r>
          </a:p>
        </p:txBody>
      </p:sp>
      <p:sp>
        <p:nvSpPr>
          <p:cNvPr id="14" name="TextBox 14"/>
          <p:cNvSpPr txBox="1"/>
          <p:nvPr/>
        </p:nvSpPr>
        <p:spPr>
          <a:xfrm>
            <a:off x="7529551" y="6543479"/>
            <a:ext cx="9159208" cy="2710434"/>
          </a:xfrm>
          <a:prstGeom prst="rect">
            <a:avLst/>
          </a:prstGeom>
        </p:spPr>
        <p:txBody>
          <a:bodyPr lIns="0" tIns="0" rIns="0" bIns="0" rtlCol="0" anchor="t">
            <a:spAutoFit/>
          </a:bodyPr>
          <a:lstStyle/>
          <a:p>
            <a:pPr marL="388620" lvl="1" indent="-194310" algn="just">
              <a:lnSpc>
                <a:spcPts val="3617"/>
              </a:lnSpc>
              <a:buFont typeface="Arial"/>
              <a:buChar char="•"/>
            </a:pPr>
            <a:r>
              <a:rPr lang="en-US" sz="1800">
                <a:solidFill>
                  <a:srgbClr val="6C6563"/>
                </a:solidFill>
                <a:latin typeface="Lato"/>
                <a:ea typeface="Lato"/>
                <a:cs typeface="Lato"/>
                <a:sym typeface="Lato"/>
              </a:rPr>
              <a:t>Độ chính xác training accuracy tăng rất nhanh, đạt &gt;95% chỉ sau ~5 epochs và gần như đạt mức tối đa (≈99.9%) từ epoch thứ 10.</a:t>
            </a:r>
          </a:p>
          <a:p>
            <a:pPr marL="388620" lvl="1" indent="-194310" algn="just">
              <a:lnSpc>
                <a:spcPts val="3617"/>
              </a:lnSpc>
              <a:buFont typeface="Arial"/>
              <a:buChar char="•"/>
            </a:pPr>
            <a:r>
              <a:rPr lang="en-US" sz="1800">
                <a:solidFill>
                  <a:srgbClr val="6C6563"/>
                </a:solidFill>
                <a:latin typeface="Lato"/>
                <a:ea typeface="Lato"/>
                <a:cs typeface="Lato"/>
                <a:sym typeface="Lato"/>
              </a:rPr>
              <a:t>Không có dấu hiệu overfitting nghiêm trọng, do khoảng cách giữa training và validation accuracy là rất nhỏ (~2–3%).</a:t>
            </a:r>
          </a:p>
          <a:p>
            <a:pPr marL="388620" lvl="1" indent="-194310" algn="just">
              <a:lnSpc>
                <a:spcPts val="3617"/>
              </a:lnSpc>
              <a:buFont typeface="Arial"/>
              <a:buChar char="•"/>
            </a:pPr>
            <a:r>
              <a:rPr lang="en-US" sz="1800">
                <a:solidFill>
                  <a:srgbClr val="6C6563"/>
                </a:solidFill>
                <a:latin typeface="Lato"/>
                <a:ea typeface="Lato"/>
                <a:cs typeface="Lato"/>
                <a:sym typeface="Lato"/>
              </a:rPr>
              <a:t>Không có hiện tượng underfitting vì loss giảm đều trên cả hai tập.</a:t>
            </a:r>
          </a:p>
          <a:p>
            <a:pPr marL="388620" lvl="1" indent="-194310" algn="just">
              <a:lnSpc>
                <a:spcPts val="3617"/>
              </a:lnSpc>
              <a:buFont typeface="Arial"/>
              <a:buChar char="•"/>
            </a:pPr>
            <a:r>
              <a:rPr lang="en-US" sz="1800">
                <a:solidFill>
                  <a:srgbClr val="6C6563"/>
                </a:solidFill>
                <a:latin typeface="Lato"/>
                <a:ea typeface="Lato"/>
                <a:cs typeface="Lato"/>
                <a:sym typeface="Lato"/>
              </a:rPr>
              <a:t>đạt hiệu suất cao: Test Accuracy  ≈ 96–97%, không underfitting/overfitting</a:t>
            </a:r>
          </a:p>
        </p:txBody>
      </p:sp>
      <p:sp>
        <p:nvSpPr>
          <p:cNvPr id="15" name="Freeform 15"/>
          <p:cNvSpPr/>
          <p:nvPr/>
        </p:nvSpPr>
        <p:spPr>
          <a:xfrm>
            <a:off x="7529551" y="6256237"/>
            <a:ext cx="341775" cy="315287"/>
          </a:xfrm>
          <a:custGeom>
            <a:avLst/>
            <a:gdLst/>
            <a:ahLst/>
            <a:cxnLst/>
            <a:rect l="l" t="t" r="r" b="b"/>
            <a:pathLst>
              <a:path w="341775" h="315287">
                <a:moveTo>
                  <a:pt x="0" y="0"/>
                </a:moveTo>
                <a:lnTo>
                  <a:pt x="341775" y="0"/>
                </a:lnTo>
                <a:lnTo>
                  <a:pt x="341775" y="315288"/>
                </a:lnTo>
                <a:lnTo>
                  <a:pt x="0" y="31528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TextBox 16"/>
          <p:cNvSpPr txBox="1"/>
          <p:nvPr/>
        </p:nvSpPr>
        <p:spPr>
          <a:xfrm>
            <a:off x="8150780" y="6137448"/>
            <a:ext cx="4172164" cy="495751"/>
          </a:xfrm>
          <a:prstGeom prst="rect">
            <a:avLst/>
          </a:prstGeom>
        </p:spPr>
        <p:txBody>
          <a:bodyPr lIns="0" tIns="0" rIns="0" bIns="0" rtlCol="0" anchor="t">
            <a:spAutoFit/>
          </a:bodyPr>
          <a:lstStyle/>
          <a:p>
            <a:pPr algn="l">
              <a:lnSpc>
                <a:spcPts val="4053"/>
              </a:lnSpc>
            </a:pPr>
            <a:r>
              <a:rPr lang="en-US" sz="2895">
                <a:solidFill>
                  <a:srgbClr val="252525"/>
                </a:solidFill>
                <a:latin typeface="Lato"/>
                <a:ea typeface="Lato"/>
                <a:cs typeface="Lato"/>
                <a:sym typeface="Lato"/>
              </a:rPr>
              <a:t>Nhận xét</a:t>
            </a:r>
          </a:p>
        </p:txBody>
      </p:sp>
      <p:sp>
        <p:nvSpPr>
          <p:cNvPr id="17" name="TextBox 17"/>
          <p:cNvSpPr txBox="1"/>
          <p:nvPr/>
        </p:nvSpPr>
        <p:spPr>
          <a:xfrm>
            <a:off x="17259300" y="89046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8100092" y="6831161"/>
            <a:ext cx="9981998" cy="2324649"/>
          </a:xfrm>
          <a:prstGeom prst="rect">
            <a:avLst/>
          </a:prstGeom>
        </p:spPr>
        <p:txBody>
          <a:bodyPr lIns="0" tIns="0" rIns="0" bIns="0" rtlCol="0" anchor="t">
            <a:spAutoFit/>
          </a:bodyPr>
          <a:lstStyle/>
          <a:p>
            <a:pPr marL="401851" lvl="1" indent="-200925" algn="just">
              <a:lnSpc>
                <a:spcPts val="3741"/>
              </a:lnSpc>
              <a:buFont typeface="Arial"/>
              <a:buChar char="•"/>
            </a:pPr>
            <a:r>
              <a:rPr lang="en-US" sz="1861">
                <a:solidFill>
                  <a:srgbClr val="6C6563"/>
                </a:solidFill>
                <a:latin typeface="Lato"/>
                <a:ea typeface="Lato"/>
                <a:cs typeface="Lato"/>
                <a:sym typeface="Lato"/>
              </a:rPr>
              <a:t>Mô hình đạt hiệu năng cao, đầy đủ các tiêu chí Precision, Recall, F1, không chỉ đúng nhiều mà còn đúng đều ở tất cả các lớp.</a:t>
            </a:r>
          </a:p>
          <a:p>
            <a:pPr marL="401851" lvl="1" indent="-200925" algn="just">
              <a:lnSpc>
                <a:spcPts val="3741"/>
              </a:lnSpc>
              <a:buFont typeface="Arial"/>
              <a:buChar char="•"/>
            </a:pPr>
            <a:r>
              <a:rPr lang="en-US" sz="1861">
                <a:solidFill>
                  <a:srgbClr val="6C6563"/>
                </a:solidFill>
                <a:latin typeface="Lato"/>
                <a:ea typeface="Lato"/>
                <a:cs typeface="Lato"/>
                <a:sym typeface="Lato"/>
              </a:rPr>
              <a:t>Biểu đồ AUC gần bằng 1 chứng minh mô hình học được ranh giới phân lớp rõ ràng.</a:t>
            </a:r>
          </a:p>
          <a:p>
            <a:pPr marL="401851" lvl="1" indent="-200925" algn="just">
              <a:lnSpc>
                <a:spcPts val="3741"/>
              </a:lnSpc>
              <a:buFont typeface="Arial"/>
              <a:buChar char="•"/>
            </a:pPr>
            <a:r>
              <a:rPr lang="en-US" sz="1861">
                <a:solidFill>
                  <a:srgbClr val="6C6563"/>
                </a:solidFill>
                <a:latin typeface="Lato"/>
                <a:ea typeface="Lato"/>
                <a:cs typeface="Lato"/>
                <a:sym typeface="Lato"/>
              </a:rPr>
              <a:t>Kết quả ổn định cả về loss lẫn accuracy chứng minh kiến trúc CNN + BiLSTM là phù hợp cho bài toán HAR trên các tập như UCF50</a:t>
            </a:r>
          </a:p>
        </p:txBody>
      </p:sp>
      <p:sp>
        <p:nvSpPr>
          <p:cNvPr id="6" name="Freeform 6"/>
          <p:cNvSpPr/>
          <p:nvPr/>
        </p:nvSpPr>
        <p:spPr>
          <a:xfrm>
            <a:off x="8100092" y="6456902"/>
            <a:ext cx="341775" cy="315287"/>
          </a:xfrm>
          <a:custGeom>
            <a:avLst/>
            <a:gdLst/>
            <a:ahLst/>
            <a:cxnLst/>
            <a:rect l="l" t="t" r="r" b="b"/>
            <a:pathLst>
              <a:path w="341775" h="315287">
                <a:moveTo>
                  <a:pt x="0" y="0"/>
                </a:moveTo>
                <a:lnTo>
                  <a:pt x="341775" y="0"/>
                </a:lnTo>
                <a:lnTo>
                  <a:pt x="341775" y="315287"/>
                </a:lnTo>
                <a:lnTo>
                  <a:pt x="0" y="3152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8721321" y="6338112"/>
            <a:ext cx="4172164" cy="495751"/>
          </a:xfrm>
          <a:prstGeom prst="rect">
            <a:avLst/>
          </a:prstGeom>
        </p:spPr>
        <p:txBody>
          <a:bodyPr lIns="0" tIns="0" rIns="0" bIns="0" rtlCol="0" anchor="t">
            <a:spAutoFit/>
          </a:bodyPr>
          <a:lstStyle/>
          <a:p>
            <a:pPr algn="l">
              <a:lnSpc>
                <a:spcPts val="4053"/>
              </a:lnSpc>
            </a:pPr>
            <a:r>
              <a:rPr lang="en-US" sz="2895">
                <a:solidFill>
                  <a:srgbClr val="252525"/>
                </a:solidFill>
                <a:latin typeface="Lato"/>
                <a:ea typeface="Lato"/>
                <a:cs typeface="Lato"/>
                <a:sym typeface="Lato"/>
              </a:rPr>
              <a:t>Nhận xét</a:t>
            </a:r>
          </a:p>
        </p:txBody>
      </p:sp>
      <p:sp>
        <p:nvSpPr>
          <p:cNvPr id="8" name="Freeform 8"/>
          <p:cNvSpPr/>
          <p:nvPr/>
        </p:nvSpPr>
        <p:spPr>
          <a:xfrm>
            <a:off x="811889" y="2468876"/>
            <a:ext cx="6650363" cy="3325182"/>
          </a:xfrm>
          <a:custGeom>
            <a:avLst/>
            <a:gdLst/>
            <a:ahLst/>
            <a:cxnLst/>
            <a:rect l="l" t="t" r="r" b="b"/>
            <a:pathLst>
              <a:path w="6650363" h="3325182">
                <a:moveTo>
                  <a:pt x="0" y="0"/>
                </a:moveTo>
                <a:lnTo>
                  <a:pt x="6650363" y="0"/>
                </a:lnTo>
                <a:lnTo>
                  <a:pt x="6650363" y="3325182"/>
                </a:lnTo>
                <a:lnTo>
                  <a:pt x="0" y="3325182"/>
                </a:lnTo>
                <a:lnTo>
                  <a:pt x="0" y="0"/>
                </a:lnTo>
                <a:close/>
              </a:path>
            </a:pathLst>
          </a:custGeom>
          <a:blipFill>
            <a:blip r:embed="rId9"/>
            <a:stretch>
              <a:fillRect/>
            </a:stretch>
          </a:blipFill>
        </p:spPr>
        <p:txBody>
          <a:bodyPr/>
          <a:lstStyle/>
          <a:p>
            <a:endParaRPr lang="en-US"/>
          </a:p>
        </p:txBody>
      </p:sp>
      <p:sp>
        <p:nvSpPr>
          <p:cNvPr id="9" name="Freeform 9"/>
          <p:cNvSpPr/>
          <p:nvPr/>
        </p:nvSpPr>
        <p:spPr>
          <a:xfrm>
            <a:off x="13614562" y="2468876"/>
            <a:ext cx="3301117" cy="3144314"/>
          </a:xfrm>
          <a:custGeom>
            <a:avLst/>
            <a:gdLst/>
            <a:ahLst/>
            <a:cxnLst/>
            <a:rect l="l" t="t" r="r" b="b"/>
            <a:pathLst>
              <a:path w="3301117" h="3144314">
                <a:moveTo>
                  <a:pt x="0" y="0"/>
                </a:moveTo>
                <a:lnTo>
                  <a:pt x="3301118" y="0"/>
                </a:lnTo>
                <a:lnTo>
                  <a:pt x="3301118" y="3144314"/>
                </a:lnTo>
                <a:lnTo>
                  <a:pt x="0" y="3144314"/>
                </a:lnTo>
                <a:lnTo>
                  <a:pt x="0" y="0"/>
                </a:lnTo>
                <a:close/>
              </a:path>
            </a:pathLst>
          </a:custGeom>
          <a:blipFill>
            <a:blip r:embed="rId10"/>
            <a:stretch>
              <a:fillRect/>
            </a:stretch>
          </a:blipFill>
        </p:spPr>
        <p:txBody>
          <a:bodyPr/>
          <a:lstStyle/>
          <a:p>
            <a:endParaRPr lang="en-US"/>
          </a:p>
        </p:txBody>
      </p:sp>
      <p:sp>
        <p:nvSpPr>
          <p:cNvPr id="10" name="Freeform 10"/>
          <p:cNvSpPr/>
          <p:nvPr/>
        </p:nvSpPr>
        <p:spPr>
          <a:xfrm>
            <a:off x="7341228" y="2534638"/>
            <a:ext cx="5378494" cy="3227096"/>
          </a:xfrm>
          <a:custGeom>
            <a:avLst/>
            <a:gdLst/>
            <a:ahLst/>
            <a:cxnLst/>
            <a:rect l="l" t="t" r="r" b="b"/>
            <a:pathLst>
              <a:path w="5378494" h="3227096">
                <a:moveTo>
                  <a:pt x="0" y="0"/>
                </a:moveTo>
                <a:lnTo>
                  <a:pt x="5378494" y="0"/>
                </a:lnTo>
                <a:lnTo>
                  <a:pt x="5378494" y="3227097"/>
                </a:lnTo>
                <a:lnTo>
                  <a:pt x="0" y="3227097"/>
                </a:lnTo>
                <a:lnTo>
                  <a:pt x="0" y="0"/>
                </a:lnTo>
                <a:close/>
              </a:path>
            </a:pathLst>
          </a:custGeom>
          <a:blipFill>
            <a:blip r:embed="rId11"/>
            <a:stretch>
              <a:fillRect/>
            </a:stretch>
          </a:blipFill>
        </p:spPr>
        <p:txBody>
          <a:bodyPr/>
          <a:lstStyle/>
          <a:p>
            <a:endParaRPr lang="en-US"/>
          </a:p>
        </p:txBody>
      </p:sp>
      <p:sp>
        <p:nvSpPr>
          <p:cNvPr id="11" name="Freeform 11"/>
          <p:cNvSpPr/>
          <p:nvPr/>
        </p:nvSpPr>
        <p:spPr>
          <a:xfrm>
            <a:off x="774166" y="5761735"/>
            <a:ext cx="6688086" cy="3344043"/>
          </a:xfrm>
          <a:custGeom>
            <a:avLst/>
            <a:gdLst/>
            <a:ahLst/>
            <a:cxnLst/>
            <a:rect l="l" t="t" r="r" b="b"/>
            <a:pathLst>
              <a:path w="6688086" h="3344043">
                <a:moveTo>
                  <a:pt x="0" y="0"/>
                </a:moveTo>
                <a:lnTo>
                  <a:pt x="6688086" y="0"/>
                </a:lnTo>
                <a:lnTo>
                  <a:pt x="6688086" y="3344042"/>
                </a:lnTo>
                <a:lnTo>
                  <a:pt x="0" y="3344042"/>
                </a:lnTo>
                <a:lnTo>
                  <a:pt x="0" y="0"/>
                </a:lnTo>
                <a:close/>
              </a:path>
            </a:pathLst>
          </a:custGeom>
          <a:blipFill>
            <a:blip r:embed="rId12"/>
            <a:stretch>
              <a:fillRect/>
            </a:stretch>
          </a:blipFill>
        </p:spPr>
        <p:txBody>
          <a:bodyPr/>
          <a:lstStyle/>
          <a:p>
            <a:endParaRPr lang="en-US"/>
          </a:p>
        </p:txBody>
      </p:sp>
      <p:sp>
        <p:nvSpPr>
          <p:cNvPr id="12" name="TextBox 12"/>
          <p:cNvSpPr txBox="1"/>
          <p:nvPr/>
        </p:nvSpPr>
        <p:spPr>
          <a:xfrm>
            <a:off x="4667995" y="779286"/>
            <a:ext cx="8941124" cy="1617976"/>
          </a:xfrm>
          <a:prstGeom prst="rect">
            <a:avLst/>
          </a:prstGeom>
        </p:spPr>
        <p:txBody>
          <a:bodyPr lIns="0" tIns="0" rIns="0" bIns="0" rtlCol="0" anchor="t">
            <a:spAutoFit/>
          </a:bodyPr>
          <a:lstStyle/>
          <a:p>
            <a:pPr algn="ctr">
              <a:lnSpc>
                <a:spcPts val="6700"/>
              </a:lnSpc>
            </a:pPr>
            <a:r>
              <a:rPr lang="en-US" sz="6700" b="1" dirty="0" err="1">
                <a:solidFill>
                  <a:srgbClr val="252525"/>
                </a:solidFill>
                <a:latin typeface="Lato Bold"/>
                <a:ea typeface="Lato Bold"/>
                <a:cs typeface="Lato Bold"/>
                <a:sym typeface="Lato Bold"/>
              </a:rPr>
              <a:t>Kết</a:t>
            </a:r>
            <a:r>
              <a:rPr lang="en-US" sz="6700" b="1" dirty="0">
                <a:solidFill>
                  <a:srgbClr val="252525"/>
                </a:solidFill>
                <a:latin typeface="Lato Bold"/>
                <a:ea typeface="Lato Bold"/>
                <a:cs typeface="Lato Bold"/>
                <a:sym typeface="Lato Bold"/>
              </a:rPr>
              <a:t> </a:t>
            </a:r>
            <a:r>
              <a:rPr lang="en-US" sz="6700" b="1" dirty="0" err="1">
                <a:solidFill>
                  <a:srgbClr val="252525"/>
                </a:solidFill>
                <a:latin typeface="Lato Bold"/>
                <a:ea typeface="Lato Bold"/>
                <a:cs typeface="Lato Bold"/>
                <a:sym typeface="Lato Bold"/>
              </a:rPr>
              <a:t>quả</a:t>
            </a:r>
            <a:r>
              <a:rPr lang="en-US" sz="6700" b="1" dirty="0">
                <a:solidFill>
                  <a:srgbClr val="252525"/>
                </a:solidFill>
                <a:latin typeface="Lato Bold"/>
                <a:ea typeface="Lato Bold"/>
                <a:cs typeface="Lato Bold"/>
                <a:sym typeface="Lato Bold"/>
              </a:rPr>
              <a:t> </a:t>
            </a:r>
            <a:r>
              <a:rPr lang="en-US" sz="6700" b="1" dirty="0" err="1">
                <a:solidFill>
                  <a:srgbClr val="252525"/>
                </a:solidFill>
                <a:latin typeface="Lato Bold"/>
                <a:ea typeface="Lato Bold"/>
                <a:cs typeface="Lato Bold"/>
                <a:sym typeface="Lato Bold"/>
              </a:rPr>
              <a:t>thực</a:t>
            </a:r>
            <a:r>
              <a:rPr lang="en-US" sz="6700" b="1" dirty="0">
                <a:solidFill>
                  <a:srgbClr val="252525"/>
                </a:solidFill>
                <a:latin typeface="Lato Bold"/>
                <a:ea typeface="Lato Bold"/>
                <a:cs typeface="Lato Bold"/>
                <a:sym typeface="Lato Bold"/>
              </a:rPr>
              <a:t> </a:t>
            </a:r>
            <a:r>
              <a:rPr lang="en-US" sz="6700" b="1" dirty="0" err="1">
                <a:solidFill>
                  <a:srgbClr val="252525"/>
                </a:solidFill>
                <a:latin typeface="Lato Bold"/>
                <a:ea typeface="Lato Bold"/>
                <a:cs typeface="Lato Bold"/>
                <a:sym typeface="Lato Bold"/>
              </a:rPr>
              <a:t>nghiệm</a:t>
            </a:r>
            <a:endParaRPr lang="en-US" sz="6700" b="1" dirty="0">
              <a:solidFill>
                <a:srgbClr val="252525"/>
              </a:solidFill>
              <a:latin typeface="Lato Bold"/>
              <a:ea typeface="Lato Bold"/>
              <a:cs typeface="Lato Bold"/>
              <a:sym typeface="Lato Bold"/>
            </a:endParaRPr>
          </a:p>
          <a:p>
            <a:pPr algn="ctr">
              <a:lnSpc>
                <a:spcPts val="7960"/>
              </a:lnSpc>
            </a:pPr>
            <a:r>
              <a:rPr lang="en-US" sz="4000" b="1" dirty="0">
                <a:solidFill>
                  <a:srgbClr val="252525"/>
                </a:solidFill>
                <a:latin typeface="Lato Bold"/>
                <a:ea typeface="Lato Bold"/>
                <a:cs typeface="Lato Bold"/>
                <a:sym typeface="Lato Bold"/>
              </a:rPr>
              <a:t>(UCF50)</a:t>
            </a:r>
          </a:p>
        </p:txBody>
      </p:sp>
      <p:sp>
        <p:nvSpPr>
          <p:cNvPr id="13" name="TextBox 13"/>
          <p:cNvSpPr txBox="1"/>
          <p:nvPr/>
        </p:nvSpPr>
        <p:spPr>
          <a:xfrm>
            <a:off x="3380488" y="2421251"/>
            <a:ext cx="1513165"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Accuracy plot</a:t>
            </a:r>
          </a:p>
        </p:txBody>
      </p:sp>
      <p:sp>
        <p:nvSpPr>
          <p:cNvPr id="14" name="TextBox 14"/>
          <p:cNvSpPr txBox="1"/>
          <p:nvPr/>
        </p:nvSpPr>
        <p:spPr>
          <a:xfrm>
            <a:off x="3796850" y="5714110"/>
            <a:ext cx="985242"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Loss plot</a:t>
            </a:r>
          </a:p>
        </p:txBody>
      </p:sp>
      <p:sp>
        <p:nvSpPr>
          <p:cNvPr id="15" name="TextBox 15"/>
          <p:cNvSpPr txBox="1"/>
          <p:nvPr/>
        </p:nvSpPr>
        <p:spPr>
          <a:xfrm>
            <a:off x="8691886" y="5714110"/>
            <a:ext cx="2903696"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Model Performance  chart</a:t>
            </a:r>
          </a:p>
        </p:txBody>
      </p:sp>
      <p:sp>
        <p:nvSpPr>
          <p:cNvPr id="16" name="TextBox 16"/>
          <p:cNvSpPr txBox="1"/>
          <p:nvPr/>
        </p:nvSpPr>
        <p:spPr>
          <a:xfrm>
            <a:off x="14347830" y="5714110"/>
            <a:ext cx="1913811"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Confusion matrix</a:t>
            </a:r>
          </a:p>
        </p:txBody>
      </p:sp>
      <p:sp>
        <p:nvSpPr>
          <p:cNvPr id="17" name="TextBox 17"/>
          <p:cNvSpPr txBox="1"/>
          <p:nvPr/>
        </p:nvSpPr>
        <p:spPr>
          <a:xfrm>
            <a:off x="17574441" y="890734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67655"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7539270" y="6326105"/>
            <a:ext cx="10187908" cy="3233292"/>
            <a:chOff x="0" y="0"/>
            <a:chExt cx="13583877" cy="4311056"/>
          </a:xfrm>
        </p:grpSpPr>
        <p:sp>
          <p:nvSpPr>
            <p:cNvPr id="6" name="TextBox 6"/>
            <p:cNvSpPr txBox="1"/>
            <p:nvPr/>
          </p:nvSpPr>
          <p:spPr>
            <a:xfrm>
              <a:off x="0" y="631999"/>
              <a:ext cx="13583877" cy="3679057"/>
            </a:xfrm>
            <a:prstGeom prst="rect">
              <a:avLst/>
            </a:prstGeom>
          </p:spPr>
          <p:txBody>
            <a:bodyPr lIns="0" tIns="0" rIns="0" bIns="0" rtlCol="0" anchor="t">
              <a:spAutoFit/>
            </a:bodyPr>
            <a:lstStyle/>
            <a:p>
              <a:pPr marL="401851" lvl="1" indent="-200925" algn="just">
                <a:lnSpc>
                  <a:spcPts val="3741"/>
                </a:lnSpc>
                <a:buFont typeface="Arial"/>
                <a:buChar char="•"/>
              </a:pPr>
              <a:r>
                <a:rPr lang="en-US" sz="1861">
                  <a:solidFill>
                    <a:srgbClr val="6C6563"/>
                  </a:solidFill>
                  <a:latin typeface="Lato"/>
                  <a:ea typeface="Lato"/>
                  <a:cs typeface="Lato"/>
                  <a:sym typeface="Lato"/>
                </a:rPr>
                <a:t>Mô hình CNN + BiLSTM hoạt động hiệu quả và ổn định, vượt qua mốc 94% trên toàn bộ các chỉ số đánh giá.</a:t>
              </a:r>
            </a:p>
            <a:p>
              <a:pPr marL="401851" lvl="1" indent="-200925" algn="just">
                <a:lnSpc>
                  <a:spcPts val="3741"/>
                </a:lnSpc>
                <a:buFont typeface="Arial"/>
                <a:buChar char="•"/>
              </a:pPr>
              <a:r>
                <a:rPr lang="en-US" sz="1861">
                  <a:solidFill>
                    <a:srgbClr val="6C6563"/>
                  </a:solidFill>
                  <a:latin typeface="Lato"/>
                  <a:ea typeface="Lato"/>
                  <a:cs typeface="Lato"/>
                  <a:sym typeface="Lato"/>
                </a:rPr>
                <a:t>Biểu đồ Accuracy và Loss cho thấy quá trình huấn luyện sạch, không overfitting, không underfitting.</a:t>
              </a:r>
            </a:p>
            <a:p>
              <a:pPr marL="401851" lvl="1" indent="-200925" algn="just">
                <a:lnSpc>
                  <a:spcPts val="3741"/>
                </a:lnSpc>
                <a:buFont typeface="Arial"/>
                <a:buChar char="•"/>
              </a:pPr>
              <a:r>
                <a:rPr lang="en-US" sz="1861">
                  <a:solidFill>
                    <a:srgbClr val="6C6563"/>
                  </a:solidFill>
                  <a:latin typeface="Lato"/>
                  <a:ea typeface="Lato"/>
                  <a:cs typeface="Lato"/>
                  <a:sym typeface="Lato"/>
                </a:rPr>
                <a:t>Mô hình rất đáng tin cậy để triển khai thực tế cho các bài toán nhận dạng hành động từ video.</a:t>
              </a:r>
            </a:p>
            <a:p>
              <a:pPr algn="just">
                <a:lnSpc>
                  <a:spcPts val="3741"/>
                </a:lnSpc>
              </a:pPr>
              <a:endParaRPr lang="en-US" sz="1861">
                <a:solidFill>
                  <a:srgbClr val="6C6563"/>
                </a:solidFill>
                <a:latin typeface="Lato"/>
                <a:ea typeface="Lato"/>
                <a:cs typeface="Lato"/>
                <a:sym typeface="Lato"/>
              </a:endParaRPr>
            </a:p>
          </p:txBody>
        </p:sp>
        <p:sp>
          <p:nvSpPr>
            <p:cNvPr id="7" name="Freeform 7"/>
            <p:cNvSpPr/>
            <p:nvPr/>
          </p:nvSpPr>
          <p:spPr>
            <a:xfrm>
              <a:off x="0" y="82186"/>
              <a:ext cx="455700" cy="420383"/>
            </a:xfrm>
            <a:custGeom>
              <a:avLst/>
              <a:gdLst/>
              <a:ahLst/>
              <a:cxnLst/>
              <a:rect l="l" t="t" r="r" b="b"/>
              <a:pathLst>
                <a:path w="455700" h="420383">
                  <a:moveTo>
                    <a:pt x="0" y="0"/>
                  </a:moveTo>
                  <a:lnTo>
                    <a:pt x="455700" y="0"/>
                  </a:lnTo>
                  <a:lnTo>
                    <a:pt x="455700" y="420384"/>
                  </a:lnTo>
                  <a:lnTo>
                    <a:pt x="0" y="4203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828305" y="-57150"/>
              <a:ext cx="5562885" cy="641952"/>
            </a:xfrm>
            <a:prstGeom prst="rect">
              <a:avLst/>
            </a:prstGeom>
          </p:spPr>
          <p:txBody>
            <a:bodyPr lIns="0" tIns="0" rIns="0" bIns="0" rtlCol="0" anchor="t">
              <a:spAutoFit/>
            </a:bodyPr>
            <a:lstStyle/>
            <a:p>
              <a:pPr algn="l">
                <a:lnSpc>
                  <a:spcPts val="4053"/>
                </a:lnSpc>
              </a:pPr>
              <a:r>
                <a:rPr lang="en-US" sz="2895">
                  <a:solidFill>
                    <a:srgbClr val="252525"/>
                  </a:solidFill>
                  <a:latin typeface="Lato"/>
                  <a:ea typeface="Lato"/>
                  <a:cs typeface="Lato"/>
                  <a:sym typeface="Lato"/>
                </a:rPr>
                <a:t>Nhận xét</a:t>
              </a:r>
            </a:p>
          </p:txBody>
        </p:sp>
      </p:grpSp>
      <p:sp>
        <p:nvSpPr>
          <p:cNvPr id="9" name="Freeform 9"/>
          <p:cNvSpPr/>
          <p:nvPr/>
        </p:nvSpPr>
        <p:spPr>
          <a:xfrm>
            <a:off x="1028700" y="2541955"/>
            <a:ext cx="6321992" cy="3160996"/>
          </a:xfrm>
          <a:custGeom>
            <a:avLst/>
            <a:gdLst/>
            <a:ahLst/>
            <a:cxnLst/>
            <a:rect l="l" t="t" r="r" b="b"/>
            <a:pathLst>
              <a:path w="6321992" h="3160996">
                <a:moveTo>
                  <a:pt x="0" y="0"/>
                </a:moveTo>
                <a:lnTo>
                  <a:pt x="6321992" y="0"/>
                </a:lnTo>
                <a:lnTo>
                  <a:pt x="6321992" y="3160997"/>
                </a:lnTo>
                <a:lnTo>
                  <a:pt x="0" y="3160997"/>
                </a:lnTo>
                <a:lnTo>
                  <a:pt x="0" y="0"/>
                </a:lnTo>
                <a:close/>
              </a:path>
            </a:pathLst>
          </a:custGeom>
          <a:blipFill>
            <a:blip r:embed="rId9"/>
            <a:stretch>
              <a:fillRect/>
            </a:stretch>
          </a:blipFill>
        </p:spPr>
        <p:txBody>
          <a:bodyPr/>
          <a:lstStyle/>
          <a:p>
            <a:endParaRPr lang="en-US"/>
          </a:p>
        </p:txBody>
      </p:sp>
      <p:sp>
        <p:nvSpPr>
          <p:cNvPr id="10" name="Freeform 10"/>
          <p:cNvSpPr/>
          <p:nvPr/>
        </p:nvSpPr>
        <p:spPr>
          <a:xfrm>
            <a:off x="13614562" y="2619688"/>
            <a:ext cx="3366212" cy="3206316"/>
          </a:xfrm>
          <a:custGeom>
            <a:avLst/>
            <a:gdLst/>
            <a:ahLst/>
            <a:cxnLst/>
            <a:rect l="l" t="t" r="r" b="b"/>
            <a:pathLst>
              <a:path w="3366212" h="3206316">
                <a:moveTo>
                  <a:pt x="0" y="0"/>
                </a:moveTo>
                <a:lnTo>
                  <a:pt x="3366212" y="0"/>
                </a:lnTo>
                <a:lnTo>
                  <a:pt x="3366212" y="3206317"/>
                </a:lnTo>
                <a:lnTo>
                  <a:pt x="0" y="3206317"/>
                </a:lnTo>
                <a:lnTo>
                  <a:pt x="0" y="0"/>
                </a:lnTo>
                <a:close/>
              </a:path>
            </a:pathLst>
          </a:custGeom>
          <a:blipFill>
            <a:blip r:embed="rId10"/>
            <a:stretch>
              <a:fillRect/>
            </a:stretch>
          </a:blipFill>
        </p:spPr>
        <p:txBody>
          <a:bodyPr/>
          <a:lstStyle/>
          <a:p>
            <a:endParaRPr lang="en-US"/>
          </a:p>
        </p:txBody>
      </p:sp>
      <p:sp>
        <p:nvSpPr>
          <p:cNvPr id="11" name="Freeform 11"/>
          <p:cNvSpPr/>
          <p:nvPr/>
        </p:nvSpPr>
        <p:spPr>
          <a:xfrm>
            <a:off x="970698" y="5761735"/>
            <a:ext cx="6437997" cy="3218999"/>
          </a:xfrm>
          <a:custGeom>
            <a:avLst/>
            <a:gdLst/>
            <a:ahLst/>
            <a:cxnLst/>
            <a:rect l="l" t="t" r="r" b="b"/>
            <a:pathLst>
              <a:path w="6437997" h="3218999">
                <a:moveTo>
                  <a:pt x="0" y="0"/>
                </a:moveTo>
                <a:lnTo>
                  <a:pt x="6437997" y="0"/>
                </a:lnTo>
                <a:lnTo>
                  <a:pt x="6437997" y="3218998"/>
                </a:lnTo>
                <a:lnTo>
                  <a:pt x="0" y="3218998"/>
                </a:lnTo>
                <a:lnTo>
                  <a:pt x="0" y="0"/>
                </a:lnTo>
                <a:close/>
              </a:path>
            </a:pathLst>
          </a:custGeom>
          <a:blipFill>
            <a:blip r:embed="rId11"/>
            <a:stretch>
              <a:fillRect/>
            </a:stretch>
          </a:blipFill>
        </p:spPr>
        <p:txBody>
          <a:bodyPr/>
          <a:lstStyle/>
          <a:p>
            <a:endParaRPr lang="en-US"/>
          </a:p>
        </p:txBody>
      </p:sp>
      <p:sp>
        <p:nvSpPr>
          <p:cNvPr id="12" name="Freeform 12"/>
          <p:cNvSpPr/>
          <p:nvPr/>
        </p:nvSpPr>
        <p:spPr>
          <a:xfrm>
            <a:off x="7266925" y="2541955"/>
            <a:ext cx="5366299" cy="3219779"/>
          </a:xfrm>
          <a:custGeom>
            <a:avLst/>
            <a:gdLst/>
            <a:ahLst/>
            <a:cxnLst/>
            <a:rect l="l" t="t" r="r" b="b"/>
            <a:pathLst>
              <a:path w="5366299" h="3219779">
                <a:moveTo>
                  <a:pt x="0" y="0"/>
                </a:moveTo>
                <a:lnTo>
                  <a:pt x="5366299" y="0"/>
                </a:lnTo>
                <a:lnTo>
                  <a:pt x="5366299" y="3219780"/>
                </a:lnTo>
                <a:lnTo>
                  <a:pt x="0" y="321978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4673438" y="813238"/>
            <a:ext cx="8941124" cy="1617976"/>
          </a:xfrm>
          <a:prstGeom prst="rect">
            <a:avLst/>
          </a:prstGeom>
        </p:spPr>
        <p:txBody>
          <a:bodyPr lIns="0" tIns="0" rIns="0" bIns="0" rtlCol="0" anchor="t">
            <a:spAutoFit/>
          </a:bodyPr>
          <a:lstStyle/>
          <a:p>
            <a:pPr algn="ctr">
              <a:lnSpc>
                <a:spcPts val="6700"/>
              </a:lnSpc>
            </a:pPr>
            <a:r>
              <a:rPr lang="en-US" sz="6700" b="1" dirty="0" err="1">
                <a:solidFill>
                  <a:srgbClr val="252525"/>
                </a:solidFill>
                <a:latin typeface="Lato Bold"/>
                <a:ea typeface="Lato Bold"/>
                <a:cs typeface="Lato Bold"/>
                <a:sym typeface="Lato Bold"/>
              </a:rPr>
              <a:t>Kết</a:t>
            </a:r>
            <a:r>
              <a:rPr lang="en-US" sz="6700" b="1" dirty="0">
                <a:solidFill>
                  <a:srgbClr val="252525"/>
                </a:solidFill>
                <a:latin typeface="Lato Bold"/>
                <a:ea typeface="Lato Bold"/>
                <a:cs typeface="Lato Bold"/>
                <a:sym typeface="Lato Bold"/>
              </a:rPr>
              <a:t> </a:t>
            </a:r>
            <a:r>
              <a:rPr lang="en-US" sz="6700" b="1" dirty="0" err="1">
                <a:solidFill>
                  <a:srgbClr val="252525"/>
                </a:solidFill>
                <a:latin typeface="Lato Bold"/>
                <a:ea typeface="Lato Bold"/>
                <a:cs typeface="Lato Bold"/>
                <a:sym typeface="Lato Bold"/>
              </a:rPr>
              <a:t>quả</a:t>
            </a:r>
            <a:r>
              <a:rPr lang="en-US" sz="6700" b="1" dirty="0">
                <a:solidFill>
                  <a:srgbClr val="252525"/>
                </a:solidFill>
                <a:latin typeface="Lato Bold"/>
                <a:ea typeface="Lato Bold"/>
                <a:cs typeface="Lato Bold"/>
                <a:sym typeface="Lato Bold"/>
              </a:rPr>
              <a:t> </a:t>
            </a:r>
            <a:r>
              <a:rPr lang="en-US" sz="6700" b="1" dirty="0" err="1">
                <a:solidFill>
                  <a:srgbClr val="252525"/>
                </a:solidFill>
                <a:latin typeface="Lato Bold"/>
                <a:ea typeface="Lato Bold"/>
                <a:cs typeface="Lato Bold"/>
                <a:sym typeface="Lato Bold"/>
              </a:rPr>
              <a:t>thực</a:t>
            </a:r>
            <a:r>
              <a:rPr lang="en-US" sz="6700" b="1" dirty="0">
                <a:solidFill>
                  <a:srgbClr val="252525"/>
                </a:solidFill>
                <a:latin typeface="Lato Bold"/>
                <a:ea typeface="Lato Bold"/>
                <a:cs typeface="Lato Bold"/>
                <a:sym typeface="Lato Bold"/>
              </a:rPr>
              <a:t> </a:t>
            </a:r>
            <a:r>
              <a:rPr lang="en-US" sz="6700" b="1" dirty="0" err="1">
                <a:solidFill>
                  <a:srgbClr val="252525"/>
                </a:solidFill>
                <a:latin typeface="Lato Bold"/>
                <a:ea typeface="Lato Bold"/>
                <a:cs typeface="Lato Bold"/>
                <a:sym typeface="Lato Bold"/>
              </a:rPr>
              <a:t>nghiệm</a:t>
            </a:r>
            <a:endParaRPr lang="en-US" sz="6700" b="1" dirty="0">
              <a:solidFill>
                <a:srgbClr val="252525"/>
              </a:solidFill>
              <a:latin typeface="Lato Bold"/>
              <a:ea typeface="Lato Bold"/>
              <a:cs typeface="Lato Bold"/>
              <a:sym typeface="Lato Bold"/>
            </a:endParaRPr>
          </a:p>
          <a:p>
            <a:pPr algn="ctr">
              <a:lnSpc>
                <a:spcPts val="7960"/>
              </a:lnSpc>
            </a:pPr>
            <a:r>
              <a:rPr lang="en-US" sz="4000" b="1" dirty="0">
                <a:solidFill>
                  <a:srgbClr val="252525"/>
                </a:solidFill>
                <a:latin typeface="Lato Bold"/>
                <a:ea typeface="Lato Bold"/>
                <a:cs typeface="Lato Bold"/>
                <a:sym typeface="Lato Bold"/>
              </a:rPr>
              <a:t>(UCF101)</a:t>
            </a:r>
          </a:p>
        </p:txBody>
      </p:sp>
      <p:sp>
        <p:nvSpPr>
          <p:cNvPr id="14" name="TextBox 14"/>
          <p:cNvSpPr txBox="1"/>
          <p:nvPr/>
        </p:nvSpPr>
        <p:spPr>
          <a:xfrm>
            <a:off x="3380488" y="2421251"/>
            <a:ext cx="1513165"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Accuracy plot</a:t>
            </a:r>
          </a:p>
        </p:txBody>
      </p:sp>
      <p:sp>
        <p:nvSpPr>
          <p:cNvPr id="15" name="TextBox 15"/>
          <p:cNvSpPr txBox="1"/>
          <p:nvPr/>
        </p:nvSpPr>
        <p:spPr>
          <a:xfrm>
            <a:off x="3796850" y="5714110"/>
            <a:ext cx="985242"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Loss plot</a:t>
            </a:r>
          </a:p>
        </p:txBody>
      </p:sp>
      <p:sp>
        <p:nvSpPr>
          <p:cNvPr id="16" name="TextBox 16"/>
          <p:cNvSpPr txBox="1"/>
          <p:nvPr/>
        </p:nvSpPr>
        <p:spPr>
          <a:xfrm>
            <a:off x="8691886" y="5714110"/>
            <a:ext cx="2903696"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Model Performance  chart</a:t>
            </a:r>
          </a:p>
        </p:txBody>
      </p:sp>
      <p:sp>
        <p:nvSpPr>
          <p:cNvPr id="17" name="TextBox 17"/>
          <p:cNvSpPr txBox="1"/>
          <p:nvPr/>
        </p:nvSpPr>
        <p:spPr>
          <a:xfrm>
            <a:off x="14347830" y="5714110"/>
            <a:ext cx="1913811"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Confusion matrix</a:t>
            </a:r>
          </a:p>
        </p:txBody>
      </p:sp>
      <p:sp>
        <p:nvSpPr>
          <p:cNvPr id="18" name="TextBox 18"/>
          <p:cNvSpPr txBox="1"/>
          <p:nvPr/>
        </p:nvSpPr>
        <p:spPr>
          <a:xfrm>
            <a:off x="17727178"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3036585">
            <a:off x="9560179" y="2164326"/>
            <a:ext cx="8925137" cy="4462569"/>
          </a:xfrm>
          <a:custGeom>
            <a:avLst/>
            <a:gdLst/>
            <a:ahLst/>
            <a:cxnLst/>
            <a:rect l="l" t="t" r="r" b="b"/>
            <a:pathLst>
              <a:path w="8925137" h="4462569">
                <a:moveTo>
                  <a:pt x="0" y="0"/>
                </a:moveTo>
                <a:lnTo>
                  <a:pt x="8925137" y="0"/>
                </a:lnTo>
                <a:lnTo>
                  <a:pt x="8925137" y="4462569"/>
                </a:lnTo>
                <a:lnTo>
                  <a:pt x="0" y="4462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11649692" y="-872786"/>
            <a:ext cx="7973539" cy="797353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
        <p:nvSpPr>
          <p:cNvPr id="7" name="Freeform 7"/>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aphicFrame>
        <p:nvGraphicFramePr>
          <p:cNvPr id="8" name="Table 8"/>
          <p:cNvGraphicFramePr>
            <a:graphicFrameLocks noGrp="1"/>
          </p:cNvGraphicFramePr>
          <p:nvPr>
            <p:extLst>
              <p:ext uri="{D42A27DB-BD31-4B8C-83A1-F6EECF244321}">
                <p14:modId xmlns:p14="http://schemas.microsoft.com/office/powerpoint/2010/main" val="2784840431"/>
              </p:ext>
            </p:extLst>
          </p:nvPr>
        </p:nvGraphicFramePr>
        <p:xfrm>
          <a:off x="524421" y="2926192"/>
          <a:ext cx="10834151" cy="3840674"/>
        </p:xfrm>
        <a:graphic>
          <a:graphicData uri="http://schemas.openxmlformats.org/drawingml/2006/table">
            <a:tbl>
              <a:tblPr/>
              <a:tblGrid>
                <a:gridCol w="1212437">
                  <a:extLst>
                    <a:ext uri="{9D8B030D-6E8A-4147-A177-3AD203B41FA5}">
                      <a16:colId xmlns:a16="http://schemas.microsoft.com/office/drawing/2014/main" val="20000"/>
                    </a:ext>
                  </a:extLst>
                </a:gridCol>
                <a:gridCol w="1291187">
                  <a:extLst>
                    <a:ext uri="{9D8B030D-6E8A-4147-A177-3AD203B41FA5}">
                      <a16:colId xmlns:a16="http://schemas.microsoft.com/office/drawing/2014/main" val="20001"/>
                    </a:ext>
                  </a:extLst>
                </a:gridCol>
                <a:gridCol w="1282086">
                  <a:extLst>
                    <a:ext uri="{9D8B030D-6E8A-4147-A177-3AD203B41FA5}">
                      <a16:colId xmlns:a16="http://schemas.microsoft.com/office/drawing/2014/main" val="20002"/>
                    </a:ext>
                  </a:extLst>
                </a:gridCol>
                <a:gridCol w="1121431">
                  <a:extLst>
                    <a:ext uri="{9D8B030D-6E8A-4147-A177-3AD203B41FA5}">
                      <a16:colId xmlns:a16="http://schemas.microsoft.com/office/drawing/2014/main" val="20003"/>
                    </a:ext>
                  </a:extLst>
                </a:gridCol>
                <a:gridCol w="1278324">
                  <a:extLst>
                    <a:ext uri="{9D8B030D-6E8A-4147-A177-3AD203B41FA5}">
                      <a16:colId xmlns:a16="http://schemas.microsoft.com/office/drawing/2014/main" val="20004"/>
                    </a:ext>
                  </a:extLst>
                </a:gridCol>
                <a:gridCol w="1121431">
                  <a:extLst>
                    <a:ext uri="{9D8B030D-6E8A-4147-A177-3AD203B41FA5}">
                      <a16:colId xmlns:a16="http://schemas.microsoft.com/office/drawing/2014/main" val="20005"/>
                    </a:ext>
                  </a:extLst>
                </a:gridCol>
                <a:gridCol w="1310723">
                  <a:extLst>
                    <a:ext uri="{9D8B030D-6E8A-4147-A177-3AD203B41FA5}">
                      <a16:colId xmlns:a16="http://schemas.microsoft.com/office/drawing/2014/main" val="20006"/>
                    </a:ext>
                  </a:extLst>
                </a:gridCol>
                <a:gridCol w="2216532">
                  <a:extLst>
                    <a:ext uri="{9D8B030D-6E8A-4147-A177-3AD203B41FA5}">
                      <a16:colId xmlns:a16="http://schemas.microsoft.com/office/drawing/2014/main" val="20007"/>
                    </a:ext>
                  </a:extLst>
                </a:gridCol>
              </a:tblGrid>
              <a:tr h="1004132">
                <a:tc>
                  <a:txBody>
                    <a:bodyPr/>
                    <a:lstStyle/>
                    <a:p>
                      <a:pPr algn="l">
                        <a:lnSpc>
                          <a:spcPts val="2800"/>
                        </a:lnSpc>
                        <a:defRPr/>
                      </a:pPr>
                      <a:r>
                        <a:rPr lang="en-US" sz="2000" dirty="0">
                          <a:solidFill>
                            <a:srgbClr val="000000"/>
                          </a:solidFill>
                          <a:latin typeface="Lato"/>
                          <a:ea typeface="Lato"/>
                          <a:cs typeface="Lato"/>
                          <a:sym typeface="Lato"/>
                        </a:rPr>
                        <a:t>Dataset</a:t>
                      </a:r>
                      <a:endParaRPr lang="en-US" sz="1100" dirty="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dirty="0">
                          <a:solidFill>
                            <a:srgbClr val="000000"/>
                          </a:solidFill>
                          <a:latin typeface="Lato"/>
                          <a:ea typeface="Lato"/>
                          <a:cs typeface="Lato"/>
                          <a:sym typeface="Lato"/>
                        </a:rPr>
                        <a:t>Accuracy</a:t>
                      </a:r>
                      <a:endParaRPr lang="en-US" sz="1100" dirty="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dirty="0">
                          <a:solidFill>
                            <a:srgbClr val="000000"/>
                          </a:solidFill>
                          <a:latin typeface="Lato"/>
                          <a:ea typeface="Lato"/>
                          <a:cs typeface="Lato"/>
                          <a:sym typeface="Lato"/>
                        </a:rPr>
                        <a:t>Precision</a:t>
                      </a:r>
                      <a:endParaRPr lang="en-US" sz="1100" dirty="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dirty="0">
                          <a:solidFill>
                            <a:srgbClr val="000000"/>
                          </a:solidFill>
                          <a:latin typeface="Lato"/>
                          <a:ea typeface="Lato"/>
                          <a:cs typeface="Lato"/>
                          <a:sym typeface="Lato"/>
                        </a:rPr>
                        <a:t>Recall</a:t>
                      </a:r>
                      <a:endParaRPr lang="en-US" sz="1100" dirty="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F1-Score</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AUC</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Số Epoch</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Số Frame / Video</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04132">
                <a:tc>
                  <a:txBody>
                    <a:bodyPr/>
                    <a:lstStyle/>
                    <a:p>
                      <a:pPr algn="l">
                        <a:lnSpc>
                          <a:spcPts val="2800"/>
                        </a:lnSpc>
                        <a:defRPr/>
                      </a:pPr>
                      <a:r>
                        <a:rPr lang="en-US" sz="2000">
                          <a:solidFill>
                            <a:srgbClr val="000000"/>
                          </a:solidFill>
                          <a:latin typeface="Lato"/>
                          <a:ea typeface="Lato"/>
                          <a:cs typeface="Lato"/>
                          <a:sym typeface="Lato"/>
                        </a:rPr>
                        <a:t>UCF11</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94.76%</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94.72%</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94.52%</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94.49%</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99.93%</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40</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16</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16205">
                <a:tc>
                  <a:txBody>
                    <a:bodyPr/>
                    <a:lstStyle/>
                    <a:p>
                      <a:pPr algn="l">
                        <a:lnSpc>
                          <a:spcPts val="2800"/>
                        </a:lnSpc>
                        <a:defRPr/>
                      </a:pPr>
                      <a:r>
                        <a:rPr lang="en-US" sz="2000">
                          <a:solidFill>
                            <a:srgbClr val="000000"/>
                          </a:solidFill>
                          <a:latin typeface="Lato"/>
                          <a:ea typeface="Lato"/>
                          <a:cs typeface="Lato"/>
                          <a:sym typeface="Lato"/>
                        </a:rPr>
                        <a:t>UCF50</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94.37%</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94.30%</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94.10%</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94.08%</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99.95%</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45</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16</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16205">
                <a:tc>
                  <a:txBody>
                    <a:bodyPr/>
                    <a:lstStyle/>
                    <a:p>
                      <a:pPr algn="l">
                        <a:lnSpc>
                          <a:spcPts val="2800"/>
                        </a:lnSpc>
                        <a:defRPr/>
                      </a:pPr>
                      <a:r>
                        <a:rPr lang="en-US" sz="2000">
                          <a:solidFill>
                            <a:srgbClr val="000000"/>
                          </a:solidFill>
                          <a:latin typeface="Lato"/>
                          <a:ea typeface="Lato"/>
                          <a:cs typeface="Lato"/>
                          <a:sym typeface="Lato"/>
                        </a:rPr>
                        <a:t>UCF101</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94.10%</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93.80%</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93.75%</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93.70%</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99.90%</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Lato"/>
                          <a:ea typeface="Lato"/>
                          <a:cs typeface="Lato"/>
                          <a:sym typeface="Lato"/>
                        </a:rPr>
                        <a:t>45</a:t>
                      </a:r>
                      <a:endParaRPr lang="en-US" sz="110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800"/>
                        </a:lnSpc>
                        <a:defRPr/>
                      </a:pPr>
                      <a:r>
                        <a:rPr lang="en-US" sz="2000" dirty="0">
                          <a:solidFill>
                            <a:srgbClr val="000000"/>
                          </a:solidFill>
                          <a:latin typeface="Lato"/>
                          <a:ea typeface="Lato"/>
                          <a:cs typeface="Lato"/>
                          <a:sym typeface="Lato"/>
                        </a:rPr>
                        <a:t>16</a:t>
                      </a:r>
                      <a:endParaRPr lang="en-US" sz="1100" dirty="0"/>
                    </a:p>
                  </a:txBody>
                  <a:tcPr marL="123825" marR="123825" marT="123825" marB="123825"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extBox 9"/>
          <p:cNvSpPr txBox="1"/>
          <p:nvPr/>
        </p:nvSpPr>
        <p:spPr>
          <a:xfrm>
            <a:off x="1028700" y="1652497"/>
            <a:ext cx="8290925" cy="1054619"/>
          </a:xfrm>
          <a:prstGeom prst="rect">
            <a:avLst/>
          </a:prstGeom>
        </p:spPr>
        <p:txBody>
          <a:bodyPr lIns="0" tIns="0" rIns="0" bIns="0" rtlCol="0" anchor="t">
            <a:spAutoFit/>
          </a:bodyPr>
          <a:lstStyle/>
          <a:p>
            <a:pPr algn="l">
              <a:lnSpc>
                <a:spcPts val="7476"/>
              </a:lnSpc>
            </a:pPr>
            <a:r>
              <a:rPr lang="en-US" sz="8900" b="1">
                <a:solidFill>
                  <a:srgbClr val="252525"/>
                </a:solidFill>
                <a:latin typeface="Lato Bold"/>
                <a:ea typeface="Lato Bold"/>
                <a:cs typeface="Lato Bold"/>
                <a:sym typeface="Lato Bold"/>
              </a:rPr>
              <a:t>Tổng kết</a:t>
            </a:r>
          </a:p>
        </p:txBody>
      </p:sp>
      <p:sp>
        <p:nvSpPr>
          <p:cNvPr id="10" name="TextBox 10"/>
          <p:cNvSpPr txBox="1"/>
          <p:nvPr/>
        </p:nvSpPr>
        <p:spPr>
          <a:xfrm>
            <a:off x="524422" y="6591022"/>
            <a:ext cx="8970725" cy="509731"/>
          </a:xfrm>
          <a:prstGeom prst="rect">
            <a:avLst/>
          </a:prstGeom>
        </p:spPr>
        <p:txBody>
          <a:bodyPr lIns="0" tIns="0" rIns="0" bIns="0" rtlCol="0" anchor="t">
            <a:spAutoFit/>
          </a:bodyPr>
          <a:lstStyle/>
          <a:p>
            <a:pPr algn="just">
              <a:lnSpc>
                <a:spcPts val="4403"/>
              </a:lnSpc>
            </a:pPr>
            <a:r>
              <a:rPr lang="en-US" sz="2201" b="1">
                <a:solidFill>
                  <a:srgbClr val="6C6563"/>
                </a:solidFill>
                <a:latin typeface="Lato Bold"/>
                <a:ea typeface="Lato Bold"/>
                <a:cs typeface="Lato Bold"/>
                <a:sym typeface="Lato Bold"/>
              </a:rPr>
              <a:t>Kết luận</a:t>
            </a:r>
          </a:p>
        </p:txBody>
      </p:sp>
      <p:sp>
        <p:nvSpPr>
          <p:cNvPr id="11" name="TextBox 11"/>
          <p:cNvSpPr txBox="1"/>
          <p:nvPr/>
        </p:nvSpPr>
        <p:spPr>
          <a:xfrm>
            <a:off x="524422" y="7148378"/>
            <a:ext cx="9981998" cy="1379161"/>
          </a:xfrm>
          <a:prstGeom prst="rect">
            <a:avLst/>
          </a:prstGeom>
        </p:spPr>
        <p:txBody>
          <a:bodyPr lIns="0" tIns="0" rIns="0" bIns="0" rtlCol="0" anchor="t">
            <a:spAutoFit/>
          </a:bodyPr>
          <a:lstStyle/>
          <a:p>
            <a:pPr algn="just">
              <a:lnSpc>
                <a:spcPts val="3741"/>
              </a:lnSpc>
            </a:pPr>
            <a:r>
              <a:rPr lang="en-US" sz="1861">
                <a:solidFill>
                  <a:srgbClr val="6C6563"/>
                </a:solidFill>
                <a:latin typeface="Lato"/>
                <a:ea typeface="Lato"/>
                <a:cs typeface="Lato"/>
                <a:sym typeface="Lato"/>
              </a:rPr>
              <a:t>Mô hình đề xuất đạt được kết quả tốt trên tất cả các bộ dữ liệu, với hiệu suất cao, ổn định, và tổng quát hóa tốt, cho thấy đây là một giải pháp hiệu quả và tiềm năng trong lĩnh vực Human Activity Recognition bằng học sâu.</a:t>
            </a:r>
          </a:p>
        </p:txBody>
      </p:sp>
      <p:sp>
        <p:nvSpPr>
          <p:cNvPr id="12" name="TextBox 12"/>
          <p:cNvSpPr txBox="1"/>
          <p:nvPr/>
        </p:nvSpPr>
        <p:spPr>
          <a:xfrm>
            <a:off x="9002018"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800814" y="1028700"/>
            <a:ext cx="6621639" cy="6621639"/>
          </a:xfrm>
          <a:custGeom>
            <a:avLst/>
            <a:gdLst/>
            <a:ahLst/>
            <a:cxnLst/>
            <a:rect l="l" t="t" r="r" b="b"/>
            <a:pathLst>
              <a:path w="6621639" h="6621639">
                <a:moveTo>
                  <a:pt x="0" y="0"/>
                </a:moveTo>
                <a:lnTo>
                  <a:pt x="6621639" y="0"/>
                </a:lnTo>
                <a:lnTo>
                  <a:pt x="6621639" y="6621639"/>
                </a:lnTo>
                <a:lnTo>
                  <a:pt x="0" y="6621639"/>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1745514" y="1973400"/>
            <a:ext cx="4732239" cy="473223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r="-25000"/>
              </a:stretch>
            </a:blipFill>
          </p:spPr>
          <p:txBody>
            <a:bodyPr/>
            <a:lstStyle/>
            <a:p>
              <a:endParaRPr lang="en-US"/>
            </a:p>
          </p:txBody>
        </p:sp>
      </p:grpSp>
      <p:sp>
        <p:nvSpPr>
          <p:cNvPr id="6" name="Freeform 6"/>
          <p:cNvSpPr/>
          <p:nvPr/>
        </p:nvSpPr>
        <p:spPr>
          <a:xfrm>
            <a:off x="10450723" y="4797055"/>
            <a:ext cx="4054455" cy="4054455"/>
          </a:xfrm>
          <a:custGeom>
            <a:avLst/>
            <a:gdLst/>
            <a:ahLst/>
            <a:cxnLst/>
            <a:rect l="l" t="t" r="r" b="b"/>
            <a:pathLst>
              <a:path w="4054455" h="4054455">
                <a:moveTo>
                  <a:pt x="0" y="0"/>
                </a:moveTo>
                <a:lnTo>
                  <a:pt x="4054455" y="0"/>
                </a:lnTo>
                <a:lnTo>
                  <a:pt x="4054455" y="4054455"/>
                </a:lnTo>
                <a:lnTo>
                  <a:pt x="0" y="4054455"/>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11029166" y="5375499"/>
            <a:ext cx="2897568" cy="289756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7771" r="-57771"/>
              </a:stretch>
            </a:blipFill>
          </p:spPr>
          <p:txBody>
            <a:bodyPr/>
            <a:lstStyle/>
            <a:p>
              <a:endParaRPr lang="en-US"/>
            </a:p>
          </p:txBody>
        </p:sp>
      </p:grpSp>
      <p:sp>
        <p:nvSpPr>
          <p:cNvPr id="9" name="Freeform 9"/>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AutoShape 10"/>
          <p:cNvSpPr/>
          <p:nvPr/>
        </p:nvSpPr>
        <p:spPr>
          <a:xfrm flipV="1">
            <a:off x="12269371" y="1002992"/>
            <a:ext cx="6076759" cy="0"/>
          </a:xfrm>
          <a:prstGeom prst="line">
            <a:avLst/>
          </a:prstGeom>
          <a:ln w="38100" cap="flat">
            <a:solidFill>
              <a:srgbClr val="252525"/>
            </a:solidFill>
            <a:prstDash val="solid"/>
            <a:headEnd type="oval" w="lg" len="lg"/>
            <a:tailEnd type="oval" w="lg" len="lg"/>
          </a:ln>
        </p:spPr>
        <p:txBody>
          <a:bodyPr/>
          <a:lstStyle/>
          <a:p>
            <a:endParaRPr lang="en-US"/>
          </a:p>
        </p:txBody>
      </p:sp>
      <p:sp>
        <p:nvSpPr>
          <p:cNvPr id="11" name="Freeform 11"/>
          <p:cNvSpPr/>
          <p:nvPr/>
        </p:nvSpPr>
        <p:spPr>
          <a:xfrm>
            <a:off x="1028700" y="1028700"/>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1028700" y="1757803"/>
            <a:ext cx="8408420" cy="1167003"/>
          </a:xfrm>
          <a:prstGeom prst="rect">
            <a:avLst/>
          </a:prstGeom>
        </p:spPr>
        <p:txBody>
          <a:bodyPr lIns="0" tIns="0" rIns="0" bIns="0" rtlCol="0" anchor="t">
            <a:spAutoFit/>
          </a:bodyPr>
          <a:lstStyle/>
          <a:p>
            <a:pPr algn="l">
              <a:lnSpc>
                <a:spcPts val="8316"/>
              </a:lnSpc>
            </a:pPr>
            <a:r>
              <a:rPr lang="en-US" sz="9900" b="1">
                <a:solidFill>
                  <a:srgbClr val="252525"/>
                </a:solidFill>
                <a:latin typeface="Lato Bold"/>
                <a:ea typeface="Lato Bold"/>
                <a:cs typeface="Lato Bold"/>
                <a:sym typeface="Lato Bold"/>
              </a:rPr>
              <a:t>Giới thiệu</a:t>
            </a:r>
          </a:p>
        </p:txBody>
      </p:sp>
      <p:sp>
        <p:nvSpPr>
          <p:cNvPr id="13" name="TextBox 13"/>
          <p:cNvSpPr txBox="1"/>
          <p:nvPr/>
        </p:nvSpPr>
        <p:spPr>
          <a:xfrm>
            <a:off x="1009650" y="2943856"/>
            <a:ext cx="8564022" cy="6016617"/>
          </a:xfrm>
          <a:prstGeom prst="rect">
            <a:avLst/>
          </a:prstGeom>
        </p:spPr>
        <p:txBody>
          <a:bodyPr lIns="0" tIns="0" rIns="0" bIns="0" rtlCol="0" anchor="t">
            <a:spAutoFit/>
          </a:bodyPr>
          <a:lstStyle/>
          <a:p>
            <a:pPr marL="431817" lvl="1" indent="-215908" algn="just">
              <a:lnSpc>
                <a:spcPts val="4000"/>
              </a:lnSpc>
              <a:buFont typeface="Arial"/>
              <a:buChar char="•"/>
            </a:pPr>
            <a:r>
              <a:rPr lang="en-US" sz="2000">
                <a:solidFill>
                  <a:srgbClr val="6C6563"/>
                </a:solidFill>
                <a:latin typeface="Lato"/>
                <a:ea typeface="Lato"/>
                <a:cs typeface="Lato"/>
                <a:sym typeface="Lato"/>
              </a:rPr>
              <a:t>Tên đề tài: Human Activity Recognition (HAR)</a:t>
            </a:r>
          </a:p>
          <a:p>
            <a:pPr marL="431817" lvl="1" indent="-215908" algn="just">
              <a:lnSpc>
                <a:spcPts val="4000"/>
              </a:lnSpc>
              <a:buFont typeface="Arial"/>
              <a:buChar char="•"/>
            </a:pPr>
            <a:r>
              <a:rPr lang="en-US" sz="2000">
                <a:solidFill>
                  <a:srgbClr val="6C6563"/>
                </a:solidFill>
                <a:latin typeface="Lato"/>
                <a:ea typeface="Lato"/>
                <a:cs typeface="Lato"/>
                <a:sym typeface="Lato"/>
              </a:rPr>
              <a:t>Hướng tiếp cận: Deep Learning (ResNet50 và BiLSTM)</a:t>
            </a:r>
          </a:p>
          <a:p>
            <a:pPr marL="431817" lvl="1" indent="-215908" algn="just">
              <a:lnSpc>
                <a:spcPts val="4000"/>
              </a:lnSpc>
              <a:buFont typeface="Arial"/>
              <a:buChar char="•"/>
            </a:pPr>
            <a:r>
              <a:rPr lang="en-US" sz="2000">
                <a:solidFill>
                  <a:srgbClr val="6C6563"/>
                </a:solidFill>
                <a:latin typeface="Lato"/>
                <a:ea typeface="Lato"/>
                <a:cs typeface="Lato"/>
                <a:sym typeface="Lato"/>
              </a:rPr>
              <a:t>HAR (Human Activity Recognition): là quá trình nhận dạng và phân loại hoạt động của con người từ dữ liệu video hoặc cảm biến.</a:t>
            </a:r>
          </a:p>
          <a:p>
            <a:pPr marL="431817" lvl="1" indent="-215908" algn="just">
              <a:lnSpc>
                <a:spcPts val="4000"/>
              </a:lnSpc>
              <a:buFont typeface="Arial"/>
              <a:buChar char="•"/>
            </a:pPr>
            <a:r>
              <a:rPr lang="en-US" sz="2000">
                <a:solidFill>
                  <a:srgbClr val="6C6563"/>
                </a:solidFill>
                <a:latin typeface="Lato"/>
                <a:ea typeface="Lato"/>
                <a:cs typeface="Lato"/>
                <a:sym typeface="Lato"/>
              </a:rPr>
              <a:t>Ứng dụng thực tế: </a:t>
            </a:r>
          </a:p>
          <a:p>
            <a:pPr marL="863633" lvl="2" indent="-287878" algn="just">
              <a:lnSpc>
                <a:spcPts val="4000"/>
              </a:lnSpc>
              <a:buFont typeface="Arial"/>
              <a:buChar char="⚬"/>
            </a:pPr>
            <a:r>
              <a:rPr lang="en-US" sz="2000">
                <a:solidFill>
                  <a:srgbClr val="6C6563"/>
                </a:solidFill>
                <a:latin typeface="Lato"/>
                <a:ea typeface="Lato"/>
                <a:cs typeface="Lato"/>
                <a:sym typeface="Lato"/>
              </a:rPr>
              <a:t>Giám sát an ninh tại sân bay, ngân hàng</a:t>
            </a:r>
          </a:p>
          <a:p>
            <a:pPr marL="863633" lvl="2" indent="-287878" algn="just">
              <a:lnSpc>
                <a:spcPts val="4000"/>
              </a:lnSpc>
              <a:buFont typeface="Arial"/>
              <a:buChar char="⚬"/>
            </a:pPr>
            <a:r>
              <a:rPr lang="en-US" sz="2000">
                <a:solidFill>
                  <a:srgbClr val="6C6563"/>
                </a:solidFill>
                <a:latin typeface="Lato"/>
                <a:ea typeface="Lato"/>
                <a:cs typeface="Lato"/>
                <a:sym typeface="Lato"/>
              </a:rPr>
              <a:t>Hệ thống chống trộm trong nhà</a:t>
            </a:r>
          </a:p>
          <a:p>
            <a:pPr marL="863633" lvl="2" indent="-287878" algn="just">
              <a:lnSpc>
                <a:spcPts val="4000"/>
              </a:lnSpc>
              <a:buFont typeface="Arial"/>
              <a:buChar char="⚬"/>
            </a:pPr>
            <a:r>
              <a:rPr lang="en-US" sz="2000">
                <a:solidFill>
                  <a:srgbClr val="6C6563"/>
                </a:solidFill>
                <a:latin typeface="Lato"/>
                <a:ea typeface="Lato"/>
                <a:cs typeface="Lato"/>
                <a:sym typeface="Lato"/>
              </a:rPr>
              <a:t>Theo dõi thể chất, hỗ trợ tập luyện thể thao</a:t>
            </a:r>
          </a:p>
          <a:p>
            <a:pPr marL="431817" lvl="1" indent="-215908" algn="just">
              <a:lnSpc>
                <a:spcPts val="4000"/>
              </a:lnSpc>
              <a:buFont typeface="Arial"/>
              <a:buChar char="•"/>
            </a:pPr>
            <a:r>
              <a:rPr lang="en-US" sz="2000">
                <a:solidFill>
                  <a:srgbClr val="6C6563"/>
                </a:solidFill>
                <a:latin typeface="Lato"/>
                <a:ea typeface="Lato"/>
                <a:cs typeface="Lato"/>
                <a:sym typeface="Lato"/>
              </a:rPr>
              <a:t>Lý do chọn đề tài:</a:t>
            </a:r>
          </a:p>
          <a:p>
            <a:pPr marL="863633" lvl="2" indent="-287878" algn="just">
              <a:lnSpc>
                <a:spcPts val="4000"/>
              </a:lnSpc>
              <a:buFont typeface="Arial"/>
              <a:buChar char="⚬"/>
            </a:pPr>
            <a:r>
              <a:rPr lang="en-US" sz="2000">
                <a:solidFill>
                  <a:srgbClr val="6C6563"/>
                </a:solidFill>
                <a:latin typeface="Lato"/>
                <a:ea typeface="Lato"/>
                <a:cs typeface="Lato"/>
                <a:sym typeface="Lato"/>
              </a:rPr>
              <a:t>Tính ứng dụng cao trong thời đại IoT</a:t>
            </a:r>
          </a:p>
          <a:p>
            <a:pPr marL="863633" lvl="2" indent="-287878" algn="just">
              <a:lnSpc>
                <a:spcPts val="4000"/>
              </a:lnSpc>
              <a:buFont typeface="Arial"/>
              <a:buChar char="⚬"/>
            </a:pPr>
            <a:r>
              <a:rPr lang="en-US" sz="2000">
                <a:solidFill>
                  <a:srgbClr val="6C6563"/>
                </a:solidFill>
                <a:latin typeface="Lato"/>
                <a:ea typeface="Lato"/>
                <a:cs typeface="Lato"/>
                <a:sym typeface="Lato"/>
              </a:rPr>
              <a:t>Kết hợp giữa học sâu và xử lý ảnh mang lại hiệu quả vượt trội</a:t>
            </a:r>
          </a:p>
          <a:p>
            <a:pPr marL="431817" lvl="1" indent="-215908" algn="just">
              <a:lnSpc>
                <a:spcPts val="4000"/>
              </a:lnSpc>
              <a:buFont typeface="Arial"/>
              <a:buChar char="•"/>
            </a:pPr>
            <a:r>
              <a:rPr lang="en-US" sz="2000">
                <a:solidFill>
                  <a:srgbClr val="6C6563"/>
                </a:solidFill>
                <a:latin typeface="Lato"/>
                <a:ea typeface="Lato"/>
                <a:cs typeface="Lato"/>
                <a:sym typeface="Lato"/>
              </a:rPr>
              <a:t>Vấn đề đặt ra: Làm sao hệ thống hiểu được con người đang làm gì?</a:t>
            </a:r>
          </a:p>
        </p:txBody>
      </p:sp>
      <p:sp>
        <p:nvSpPr>
          <p:cNvPr id="14" name="TextBox 14"/>
          <p:cNvSpPr txBox="1"/>
          <p:nvPr/>
        </p:nvSpPr>
        <p:spPr>
          <a:xfrm>
            <a:off x="9001958"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574614" y="0"/>
            <a:ext cx="3684686" cy="7844605"/>
            <a:chOff x="0" y="0"/>
            <a:chExt cx="970452" cy="2066069"/>
          </a:xfrm>
        </p:grpSpPr>
        <p:sp>
          <p:nvSpPr>
            <p:cNvPr id="5" name="Freeform 5"/>
            <p:cNvSpPr/>
            <p:nvPr/>
          </p:nvSpPr>
          <p:spPr>
            <a:xfrm>
              <a:off x="0" y="0"/>
              <a:ext cx="970452" cy="2066069"/>
            </a:xfrm>
            <a:custGeom>
              <a:avLst/>
              <a:gdLst/>
              <a:ahLst/>
              <a:cxnLst/>
              <a:rect l="l" t="t" r="r" b="b"/>
              <a:pathLst>
                <a:path w="970452" h="2066069">
                  <a:moveTo>
                    <a:pt x="0" y="0"/>
                  </a:moveTo>
                  <a:lnTo>
                    <a:pt x="970452" y="0"/>
                  </a:lnTo>
                  <a:lnTo>
                    <a:pt x="970452" y="2066069"/>
                  </a:lnTo>
                  <a:lnTo>
                    <a:pt x="0" y="2066069"/>
                  </a:lnTo>
                  <a:close/>
                </a:path>
              </a:pathLst>
            </a:custGeom>
            <a:solidFill>
              <a:srgbClr val="252525"/>
            </a:solidFill>
          </p:spPr>
          <p:txBody>
            <a:bodyPr/>
            <a:lstStyle/>
            <a:p>
              <a:endParaRPr lang="en-US"/>
            </a:p>
          </p:txBody>
        </p:sp>
        <p:sp>
          <p:nvSpPr>
            <p:cNvPr id="6" name="TextBox 6"/>
            <p:cNvSpPr txBox="1"/>
            <p:nvPr/>
          </p:nvSpPr>
          <p:spPr>
            <a:xfrm>
              <a:off x="0" y="-38100"/>
              <a:ext cx="970452" cy="210416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1214800" y="-205169"/>
            <a:ext cx="4634141" cy="6727883"/>
            <a:chOff x="0" y="0"/>
            <a:chExt cx="866956" cy="1258654"/>
          </a:xfrm>
        </p:grpSpPr>
        <p:sp>
          <p:nvSpPr>
            <p:cNvPr id="8" name="Freeform 8"/>
            <p:cNvSpPr/>
            <p:nvPr/>
          </p:nvSpPr>
          <p:spPr>
            <a:xfrm>
              <a:off x="0" y="0"/>
              <a:ext cx="866956" cy="1258654"/>
            </a:xfrm>
            <a:custGeom>
              <a:avLst/>
              <a:gdLst/>
              <a:ahLst/>
              <a:cxnLst/>
              <a:rect l="l" t="t" r="r" b="b"/>
              <a:pathLst>
                <a:path w="866956" h="1258654">
                  <a:moveTo>
                    <a:pt x="38424" y="0"/>
                  </a:moveTo>
                  <a:lnTo>
                    <a:pt x="828532" y="0"/>
                  </a:lnTo>
                  <a:cubicBezTo>
                    <a:pt x="838723" y="0"/>
                    <a:pt x="848496" y="4048"/>
                    <a:pt x="855702" y="11254"/>
                  </a:cubicBezTo>
                  <a:cubicBezTo>
                    <a:pt x="862908" y="18460"/>
                    <a:pt x="866956" y="28234"/>
                    <a:pt x="866956" y="38424"/>
                  </a:cubicBezTo>
                  <a:lnTo>
                    <a:pt x="866956" y="1220230"/>
                  </a:lnTo>
                  <a:cubicBezTo>
                    <a:pt x="866956" y="1230420"/>
                    <a:pt x="862908" y="1240194"/>
                    <a:pt x="855702" y="1247400"/>
                  </a:cubicBezTo>
                  <a:cubicBezTo>
                    <a:pt x="848496" y="1254606"/>
                    <a:pt x="838723" y="1258654"/>
                    <a:pt x="828532" y="1258654"/>
                  </a:cubicBezTo>
                  <a:lnTo>
                    <a:pt x="38424" y="1258654"/>
                  </a:lnTo>
                  <a:cubicBezTo>
                    <a:pt x="28234" y="1258654"/>
                    <a:pt x="18460" y="1254606"/>
                    <a:pt x="11254" y="1247400"/>
                  </a:cubicBezTo>
                  <a:cubicBezTo>
                    <a:pt x="4048" y="1240194"/>
                    <a:pt x="0" y="1230420"/>
                    <a:pt x="0" y="1220230"/>
                  </a:cubicBezTo>
                  <a:lnTo>
                    <a:pt x="0" y="38424"/>
                  </a:lnTo>
                  <a:cubicBezTo>
                    <a:pt x="0" y="28234"/>
                    <a:pt x="4048" y="18460"/>
                    <a:pt x="11254" y="11254"/>
                  </a:cubicBezTo>
                  <a:cubicBezTo>
                    <a:pt x="18460" y="4048"/>
                    <a:pt x="28234" y="0"/>
                    <a:pt x="38424" y="0"/>
                  </a:cubicBezTo>
                  <a:close/>
                </a:path>
              </a:pathLst>
            </a:custGeom>
            <a:blipFill>
              <a:blip r:embed="rId5"/>
              <a:stretch>
                <a:fillRect l="-22590" r="-22590"/>
              </a:stretch>
            </a:blipFill>
          </p:spPr>
          <p:txBody>
            <a:bodyPr/>
            <a:lstStyle/>
            <a:p>
              <a:endParaRPr lang="en-US"/>
            </a:p>
          </p:txBody>
        </p:sp>
      </p:grpSp>
      <p:sp>
        <p:nvSpPr>
          <p:cNvPr id="9" name="TextBox 9"/>
          <p:cNvSpPr txBox="1"/>
          <p:nvPr/>
        </p:nvSpPr>
        <p:spPr>
          <a:xfrm>
            <a:off x="1028700" y="1317609"/>
            <a:ext cx="8290925" cy="1035065"/>
          </a:xfrm>
          <a:prstGeom prst="rect">
            <a:avLst/>
          </a:prstGeom>
        </p:spPr>
        <p:txBody>
          <a:bodyPr lIns="0" tIns="0" rIns="0" bIns="0" rtlCol="0" anchor="t">
            <a:spAutoFit/>
          </a:bodyPr>
          <a:lstStyle/>
          <a:p>
            <a:pPr algn="l">
              <a:lnSpc>
                <a:spcPts val="7600"/>
              </a:lnSpc>
            </a:pPr>
            <a:r>
              <a:rPr lang="en-US" sz="8000" b="1">
                <a:solidFill>
                  <a:srgbClr val="252525"/>
                </a:solidFill>
                <a:latin typeface="Lato Bold"/>
                <a:ea typeface="Lato Bold"/>
                <a:cs typeface="Lato Bold"/>
                <a:sym typeface="Lato Bold"/>
              </a:rPr>
              <a:t>Hướng phát triển</a:t>
            </a:r>
          </a:p>
        </p:txBody>
      </p:sp>
      <p:sp>
        <p:nvSpPr>
          <p:cNvPr id="10" name="Freeform 10"/>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1028700" y="2425033"/>
            <a:ext cx="9473027" cy="6395712"/>
          </a:xfrm>
          <a:prstGeom prst="rect">
            <a:avLst/>
          </a:prstGeom>
        </p:spPr>
        <p:txBody>
          <a:bodyPr lIns="0" tIns="0" rIns="0" bIns="0" rtlCol="0" anchor="t">
            <a:spAutoFit/>
          </a:bodyPr>
          <a:lstStyle/>
          <a:p>
            <a:pPr algn="just">
              <a:lnSpc>
                <a:spcPts val="3940"/>
              </a:lnSpc>
            </a:pPr>
            <a:r>
              <a:rPr lang="en-US" sz="2000">
                <a:solidFill>
                  <a:srgbClr val="6C6563"/>
                </a:solidFill>
                <a:latin typeface="Lato"/>
                <a:ea typeface="Lato"/>
                <a:cs typeface="Lato"/>
                <a:sym typeface="Lato"/>
              </a:rPr>
              <a:t>1. Mở rộng mô hình sang dữ liệu 3D và cảm biến</a:t>
            </a:r>
          </a:p>
          <a:p>
            <a:pPr marL="431817" lvl="1" indent="-215908" algn="just">
              <a:lnSpc>
                <a:spcPts val="3940"/>
              </a:lnSpc>
              <a:buFont typeface="Arial"/>
              <a:buChar char="•"/>
            </a:pPr>
            <a:r>
              <a:rPr lang="en-US" sz="2000">
                <a:solidFill>
                  <a:srgbClr val="6C6563"/>
                </a:solidFill>
                <a:latin typeface="Lato"/>
                <a:ea typeface="Lato"/>
                <a:cs typeface="Lato"/>
                <a:sym typeface="Lato"/>
              </a:rPr>
              <a:t>Tích hợp dữ liệu từ cảm biến chuyển động (IMU), skeleton 3D, depth camera để nâng cao độ chính xác trong môi trường phức tạp (ánh sáng yếu, che khuất).</a:t>
            </a:r>
          </a:p>
          <a:p>
            <a:pPr algn="just">
              <a:lnSpc>
                <a:spcPts val="3940"/>
              </a:lnSpc>
            </a:pPr>
            <a:r>
              <a:rPr lang="en-US" sz="2000">
                <a:solidFill>
                  <a:srgbClr val="6C6563"/>
                </a:solidFill>
                <a:latin typeface="Lato"/>
                <a:ea typeface="Lato"/>
                <a:cs typeface="Lato"/>
                <a:sym typeface="Lato"/>
              </a:rPr>
              <a:t>2. Nhận dạng hành động phức tạp và dài hạn</a:t>
            </a:r>
          </a:p>
          <a:p>
            <a:pPr marL="431817" lvl="1" indent="-215908" algn="just">
              <a:lnSpc>
                <a:spcPts val="3940"/>
              </a:lnSpc>
              <a:buFont typeface="Arial"/>
              <a:buChar char="•"/>
            </a:pPr>
            <a:r>
              <a:rPr lang="en-US" sz="2000">
                <a:solidFill>
                  <a:srgbClr val="6C6563"/>
                </a:solidFill>
                <a:latin typeface="Lato"/>
                <a:ea typeface="Lato"/>
                <a:cs typeface="Lato"/>
                <a:sym typeface="Lato"/>
              </a:rPr>
              <a:t>Sử dụng các mô hình nâng cao như Temporal Convolutional Networks (TCN), Transformer-based models (e.g., Video Swin Transformer) để xử lý chuỗi thời gian dài.</a:t>
            </a:r>
          </a:p>
          <a:p>
            <a:pPr algn="just">
              <a:lnSpc>
                <a:spcPts val="3940"/>
              </a:lnSpc>
            </a:pPr>
            <a:r>
              <a:rPr lang="en-US" sz="2000">
                <a:solidFill>
                  <a:srgbClr val="6C6563"/>
                </a:solidFill>
                <a:latin typeface="Lato"/>
                <a:ea typeface="Lato"/>
                <a:cs typeface="Lato"/>
                <a:sym typeface="Lato"/>
              </a:rPr>
              <a:t>3. Ứng dụng trong thời gian thực</a:t>
            </a:r>
          </a:p>
          <a:p>
            <a:pPr marL="431817" lvl="1" indent="-215908" algn="just">
              <a:lnSpc>
                <a:spcPts val="3940"/>
              </a:lnSpc>
              <a:buFont typeface="Arial"/>
              <a:buChar char="•"/>
            </a:pPr>
            <a:r>
              <a:rPr lang="en-US" sz="2000">
                <a:solidFill>
                  <a:srgbClr val="6C6563"/>
                </a:solidFill>
                <a:latin typeface="Lato"/>
                <a:ea typeface="Lato"/>
                <a:cs typeface="Lato"/>
                <a:sym typeface="Lato"/>
              </a:rPr>
              <a:t>Tối ưu mô hình để triển khai trên thiết bị edge (e.g., camera, smartphone).</a:t>
            </a:r>
          </a:p>
          <a:p>
            <a:pPr marL="431817" lvl="1" indent="-215908" algn="just">
              <a:lnSpc>
                <a:spcPts val="3940"/>
              </a:lnSpc>
              <a:buFont typeface="Arial"/>
              <a:buChar char="•"/>
            </a:pPr>
            <a:r>
              <a:rPr lang="en-US" sz="2000">
                <a:solidFill>
                  <a:srgbClr val="6C6563"/>
                </a:solidFill>
                <a:latin typeface="Lato"/>
                <a:ea typeface="Lato"/>
                <a:cs typeface="Lato"/>
                <a:sym typeface="Lato"/>
              </a:rPr>
              <a:t>Hướng đến xây dựng ứng dụng thời gian thực (real-time HAR) trong giám sát an ninh, nhà thông minh, hoặc hỗ trợ người khuyết tật.</a:t>
            </a:r>
          </a:p>
          <a:p>
            <a:pPr algn="just">
              <a:lnSpc>
                <a:spcPts val="3940"/>
              </a:lnSpc>
            </a:pPr>
            <a:r>
              <a:rPr lang="en-US" sz="2000">
                <a:solidFill>
                  <a:srgbClr val="6C6563"/>
                </a:solidFill>
                <a:latin typeface="Lato"/>
                <a:ea typeface="Lato"/>
                <a:cs typeface="Lato"/>
                <a:sym typeface="Lato"/>
              </a:rPr>
              <a:t>4. Cải thiện độ bền mô hình với dữ liệu ngoài phân phối</a:t>
            </a:r>
          </a:p>
          <a:p>
            <a:pPr algn="just">
              <a:lnSpc>
                <a:spcPts val="3940"/>
              </a:lnSpc>
            </a:pPr>
            <a:r>
              <a:rPr lang="en-US" sz="2000">
                <a:solidFill>
                  <a:srgbClr val="6C6563"/>
                </a:solidFill>
                <a:latin typeface="Lato"/>
                <a:ea typeface="Lato"/>
                <a:cs typeface="Lato"/>
                <a:sym typeface="Lato"/>
              </a:rPr>
              <a:t>5. Giao tiếp người – máy thông minh</a:t>
            </a:r>
          </a:p>
        </p:txBody>
      </p:sp>
      <p:sp>
        <p:nvSpPr>
          <p:cNvPr id="12" name="TextBox 12"/>
          <p:cNvSpPr txBox="1"/>
          <p:nvPr/>
        </p:nvSpPr>
        <p:spPr>
          <a:xfrm>
            <a:off x="8860036"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sp>
        <p:nvSpPr>
          <p:cNvPr id="2" name="Freeform 2"/>
          <p:cNvSpPr/>
          <p:nvPr/>
        </p:nvSpPr>
        <p:spPr>
          <a:xfrm>
            <a:off x="5499379" y="1498879"/>
            <a:ext cx="7289242" cy="7289242"/>
          </a:xfrm>
          <a:custGeom>
            <a:avLst/>
            <a:gdLst/>
            <a:ahLst/>
            <a:cxnLst/>
            <a:rect l="l" t="t" r="r" b="b"/>
            <a:pathLst>
              <a:path w="7289242" h="7289242">
                <a:moveTo>
                  <a:pt x="0" y="0"/>
                </a:moveTo>
                <a:lnTo>
                  <a:pt x="7289242" y="0"/>
                </a:lnTo>
                <a:lnTo>
                  <a:pt x="7289242" y="7289242"/>
                </a:lnTo>
                <a:lnTo>
                  <a:pt x="0" y="728924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415980" y="4324754"/>
            <a:ext cx="11456041" cy="1626348"/>
          </a:xfrm>
          <a:prstGeom prst="rect">
            <a:avLst/>
          </a:prstGeom>
        </p:spPr>
        <p:txBody>
          <a:bodyPr lIns="0" tIns="0" rIns="0" bIns="0" rtlCol="0" anchor="t">
            <a:spAutoFit/>
          </a:bodyPr>
          <a:lstStyle/>
          <a:p>
            <a:pPr algn="ctr">
              <a:lnSpc>
                <a:spcPts val="11507"/>
              </a:lnSpc>
            </a:pPr>
            <a:r>
              <a:rPr lang="en-US" sz="13699">
                <a:solidFill>
                  <a:srgbClr val="FFFFFF"/>
                </a:solidFill>
                <a:latin typeface="Archivo Black"/>
                <a:ea typeface="Archivo Black"/>
                <a:cs typeface="Archivo Black"/>
                <a:sym typeface="Archivo Black"/>
              </a:rPr>
              <a:t>Thank You</a:t>
            </a:r>
          </a:p>
        </p:txBody>
      </p:sp>
      <p:sp>
        <p:nvSpPr>
          <p:cNvPr id="4" name="TextBox 4"/>
          <p:cNvSpPr txBox="1"/>
          <p:nvPr/>
        </p:nvSpPr>
        <p:spPr>
          <a:xfrm>
            <a:off x="3542364" y="5780068"/>
            <a:ext cx="11203273" cy="639379"/>
          </a:xfrm>
          <a:prstGeom prst="rect">
            <a:avLst/>
          </a:prstGeom>
        </p:spPr>
        <p:txBody>
          <a:bodyPr lIns="0" tIns="0" rIns="0" bIns="0" rtlCol="0" anchor="t">
            <a:spAutoFit/>
          </a:bodyPr>
          <a:lstStyle/>
          <a:p>
            <a:pPr algn="ctr">
              <a:lnSpc>
                <a:spcPts val="5179"/>
              </a:lnSpc>
            </a:pPr>
            <a:r>
              <a:rPr lang="en-US" sz="3699">
                <a:solidFill>
                  <a:srgbClr val="FFFFFF"/>
                </a:solidFill>
                <a:latin typeface="Lato"/>
                <a:ea typeface="Lato"/>
                <a:cs typeface="Lato"/>
                <a:sym typeface="Lato"/>
              </a:rPr>
              <a:t>Thank you for watching</a:t>
            </a:r>
          </a:p>
        </p:txBody>
      </p:sp>
      <p:sp>
        <p:nvSpPr>
          <p:cNvPr id="5" name="AutoShape 5"/>
          <p:cNvSpPr/>
          <p:nvPr/>
        </p:nvSpPr>
        <p:spPr>
          <a:xfrm>
            <a:off x="-223380" y="9258300"/>
            <a:ext cx="15310302" cy="0"/>
          </a:xfrm>
          <a:prstGeom prst="line">
            <a:avLst/>
          </a:prstGeom>
          <a:ln w="28575" cap="flat">
            <a:solidFill>
              <a:srgbClr val="FFFFFF"/>
            </a:solidFill>
            <a:prstDash val="solid"/>
            <a:headEnd type="oval" w="lg" len="lg"/>
            <a:tailEnd type="oval" w="lg" len="lg"/>
          </a:ln>
        </p:spPr>
        <p:txBody>
          <a:bodyPr/>
          <a:lstStyle/>
          <a:p>
            <a:endParaRPr lang="en-US"/>
          </a:p>
        </p:txBody>
      </p:sp>
      <p:sp>
        <p:nvSpPr>
          <p:cNvPr id="6" name="AutoShape 6"/>
          <p:cNvSpPr/>
          <p:nvPr/>
        </p:nvSpPr>
        <p:spPr>
          <a:xfrm>
            <a:off x="9763917" y="1014411"/>
            <a:ext cx="8676483" cy="14231"/>
          </a:xfrm>
          <a:prstGeom prst="line">
            <a:avLst/>
          </a:prstGeom>
          <a:ln w="28575" cap="flat">
            <a:solidFill>
              <a:srgbClr val="FFFFFF"/>
            </a:solidFill>
            <a:prstDash val="solid"/>
            <a:headEnd type="oval" w="lg" len="lg"/>
            <a:tailEnd type="oval" w="lg" len="lg"/>
          </a:ln>
        </p:spPr>
        <p:txBody>
          <a:bodyPr/>
          <a:lstStyle/>
          <a:p>
            <a:endParaRPr lang="en-US"/>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92" b="-16951"/>
            </a:stretch>
          </a:blipFill>
        </p:spPr>
        <p:txBody>
          <a:bodyPr/>
          <a:lstStyle/>
          <a:p>
            <a:endParaRPr lang="en-US"/>
          </a:p>
        </p:txBody>
      </p:sp>
      <p:grpSp>
        <p:nvGrpSpPr>
          <p:cNvPr id="3" name="Group 3"/>
          <p:cNvGrpSpPr/>
          <p:nvPr/>
        </p:nvGrpSpPr>
        <p:grpSpPr>
          <a:xfrm rot="-5400000">
            <a:off x="13938875" y="762585"/>
            <a:ext cx="5422824" cy="8761830"/>
            <a:chOff x="0" y="0"/>
            <a:chExt cx="665539" cy="1023999"/>
          </a:xfrm>
        </p:grpSpPr>
        <p:sp>
          <p:nvSpPr>
            <p:cNvPr id="4" name="Freeform 4"/>
            <p:cNvSpPr/>
            <p:nvPr/>
          </p:nvSpPr>
          <p:spPr>
            <a:xfrm>
              <a:off x="0" y="0"/>
              <a:ext cx="665539" cy="1023999"/>
            </a:xfrm>
            <a:custGeom>
              <a:avLst/>
              <a:gdLst/>
              <a:ahLst/>
              <a:cxnLst/>
              <a:rect l="l" t="t" r="r" b="b"/>
              <a:pathLst>
                <a:path w="665539" h="1023999">
                  <a:moveTo>
                    <a:pt x="221966" y="19070"/>
                  </a:moveTo>
                  <a:cubicBezTo>
                    <a:pt x="255977" y="7556"/>
                    <a:pt x="294877" y="0"/>
                    <a:pt x="332949" y="0"/>
                  </a:cubicBezTo>
                  <a:cubicBezTo>
                    <a:pt x="371021" y="0"/>
                    <a:pt x="407657" y="6476"/>
                    <a:pt x="441418" y="17990"/>
                  </a:cubicBezTo>
                  <a:cubicBezTo>
                    <a:pt x="442137" y="18350"/>
                    <a:pt x="442855" y="18350"/>
                    <a:pt x="443573" y="18710"/>
                  </a:cubicBezTo>
                  <a:cubicBezTo>
                    <a:pt x="570359" y="64765"/>
                    <a:pt x="663743" y="186379"/>
                    <a:pt x="665539" y="333193"/>
                  </a:cubicBezTo>
                  <a:lnTo>
                    <a:pt x="665539" y="1023999"/>
                  </a:lnTo>
                  <a:lnTo>
                    <a:pt x="0" y="1023999"/>
                  </a:lnTo>
                  <a:lnTo>
                    <a:pt x="0" y="333706"/>
                  </a:lnTo>
                  <a:cubicBezTo>
                    <a:pt x="1796" y="185660"/>
                    <a:pt x="93743" y="64045"/>
                    <a:pt x="221966" y="19070"/>
                  </a:cubicBezTo>
                  <a:close/>
                </a:path>
              </a:pathLst>
            </a:custGeom>
            <a:solidFill>
              <a:srgbClr val="252525"/>
            </a:solidFill>
          </p:spPr>
          <p:txBody>
            <a:bodyPr/>
            <a:lstStyle/>
            <a:p>
              <a:endParaRPr lang="en-US"/>
            </a:p>
          </p:txBody>
        </p:sp>
        <p:sp>
          <p:nvSpPr>
            <p:cNvPr id="5" name="TextBox 5"/>
            <p:cNvSpPr txBox="1"/>
            <p:nvPr/>
          </p:nvSpPr>
          <p:spPr>
            <a:xfrm>
              <a:off x="0" y="88900"/>
              <a:ext cx="665539" cy="93509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594232" y="2741554"/>
            <a:ext cx="4766797" cy="4803892"/>
            <a:chOff x="0" y="0"/>
            <a:chExt cx="812800" cy="819125"/>
          </a:xfrm>
        </p:grpSpPr>
        <p:sp>
          <p:nvSpPr>
            <p:cNvPr id="7" name="Freeform 7"/>
            <p:cNvSpPr/>
            <p:nvPr/>
          </p:nvSpPr>
          <p:spPr>
            <a:xfrm>
              <a:off x="0" y="0"/>
              <a:ext cx="812800" cy="819125"/>
            </a:xfrm>
            <a:custGeom>
              <a:avLst/>
              <a:gdLst/>
              <a:ahLst/>
              <a:cxnLst/>
              <a:rect l="l" t="t" r="r" b="b"/>
              <a:pathLst>
                <a:path w="812800" h="819125">
                  <a:moveTo>
                    <a:pt x="406400" y="0"/>
                  </a:moveTo>
                  <a:cubicBezTo>
                    <a:pt x="181951" y="0"/>
                    <a:pt x="0" y="183367"/>
                    <a:pt x="0" y="409563"/>
                  </a:cubicBezTo>
                  <a:cubicBezTo>
                    <a:pt x="0" y="635758"/>
                    <a:pt x="181951" y="819125"/>
                    <a:pt x="406400" y="819125"/>
                  </a:cubicBezTo>
                  <a:cubicBezTo>
                    <a:pt x="630849" y="819125"/>
                    <a:pt x="812800" y="635758"/>
                    <a:pt x="812800" y="409563"/>
                  </a:cubicBezTo>
                  <a:cubicBezTo>
                    <a:pt x="812800" y="183367"/>
                    <a:pt x="630849" y="0"/>
                    <a:pt x="406400" y="0"/>
                  </a:cubicBezTo>
                  <a:close/>
                </a:path>
              </a:pathLst>
            </a:custGeom>
            <a:blipFill>
              <a:blip r:embed="rId3"/>
              <a:stretch>
                <a:fillRect l="-22884" r="-22884"/>
              </a:stretch>
            </a:blipFill>
          </p:spPr>
          <p:txBody>
            <a:bodyPr/>
            <a:lstStyle/>
            <a:p>
              <a:endParaRPr lang="en-US"/>
            </a:p>
          </p:txBody>
        </p:sp>
      </p:grpSp>
      <p:sp>
        <p:nvSpPr>
          <p:cNvPr id="8" name="Freeform 8"/>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AutoShape 9"/>
          <p:cNvSpPr/>
          <p:nvPr/>
        </p:nvSpPr>
        <p:spPr>
          <a:xfrm flipV="1">
            <a:off x="12269371" y="970405"/>
            <a:ext cx="6171029" cy="0"/>
          </a:xfrm>
          <a:prstGeom prst="line">
            <a:avLst/>
          </a:prstGeom>
          <a:ln w="38100" cap="flat">
            <a:solidFill>
              <a:srgbClr val="252525"/>
            </a:solidFill>
            <a:prstDash val="solid"/>
            <a:headEnd type="oval" w="lg" len="lg"/>
            <a:tailEnd type="oval" w="lg" len="lg"/>
          </a:ln>
        </p:spPr>
        <p:txBody>
          <a:bodyPr/>
          <a:lstStyle/>
          <a:p>
            <a:endParaRPr lang="en-US" dirty="0"/>
          </a:p>
        </p:txBody>
      </p:sp>
      <p:sp>
        <p:nvSpPr>
          <p:cNvPr id="10" name="Freeform 10"/>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AutoShape 11"/>
          <p:cNvSpPr/>
          <p:nvPr/>
        </p:nvSpPr>
        <p:spPr>
          <a:xfrm>
            <a:off x="6111864" y="3003326"/>
            <a:ext cx="0" cy="5869562"/>
          </a:xfrm>
          <a:prstGeom prst="line">
            <a:avLst/>
          </a:prstGeom>
          <a:ln w="38100" cap="flat">
            <a:solidFill>
              <a:srgbClr val="252525"/>
            </a:solidFill>
            <a:prstDash val="solid"/>
            <a:headEnd type="none" w="sm" len="sm"/>
            <a:tailEnd type="none" w="sm" len="sm"/>
          </a:ln>
        </p:spPr>
        <p:txBody>
          <a:bodyPr/>
          <a:lstStyle/>
          <a:p>
            <a:endParaRPr lang="en-US"/>
          </a:p>
        </p:txBody>
      </p:sp>
      <p:sp>
        <p:nvSpPr>
          <p:cNvPr id="12" name="TextBox 12"/>
          <p:cNvSpPr txBox="1"/>
          <p:nvPr/>
        </p:nvSpPr>
        <p:spPr>
          <a:xfrm>
            <a:off x="1945023" y="1505002"/>
            <a:ext cx="7682277" cy="1054619"/>
          </a:xfrm>
          <a:prstGeom prst="rect">
            <a:avLst/>
          </a:prstGeom>
        </p:spPr>
        <p:txBody>
          <a:bodyPr lIns="0" tIns="0" rIns="0" bIns="0" rtlCol="0" anchor="t">
            <a:spAutoFit/>
          </a:bodyPr>
          <a:lstStyle/>
          <a:p>
            <a:pPr algn="ctr">
              <a:lnSpc>
                <a:spcPts val="7476"/>
              </a:lnSpc>
            </a:pPr>
            <a:r>
              <a:rPr lang="en-US" sz="8900" b="1">
                <a:solidFill>
                  <a:srgbClr val="252525"/>
                </a:solidFill>
                <a:latin typeface="Lato Bold"/>
                <a:ea typeface="Lato Bold"/>
                <a:cs typeface="Lato Bold"/>
                <a:sym typeface="Lato Bold"/>
              </a:rPr>
              <a:t>Ý nghĩa</a:t>
            </a:r>
          </a:p>
        </p:txBody>
      </p:sp>
      <p:sp>
        <p:nvSpPr>
          <p:cNvPr id="13" name="TextBox 13"/>
          <p:cNvSpPr txBox="1"/>
          <p:nvPr/>
        </p:nvSpPr>
        <p:spPr>
          <a:xfrm>
            <a:off x="2445046" y="2520734"/>
            <a:ext cx="1198856" cy="509898"/>
          </a:xfrm>
          <a:prstGeom prst="rect">
            <a:avLst/>
          </a:prstGeom>
        </p:spPr>
        <p:txBody>
          <a:bodyPr lIns="0" tIns="0" rIns="0" bIns="0" rtlCol="0" anchor="t">
            <a:spAutoFit/>
          </a:bodyPr>
          <a:lstStyle/>
          <a:p>
            <a:pPr algn="just">
              <a:lnSpc>
                <a:spcPts val="4400"/>
              </a:lnSpc>
            </a:pPr>
            <a:r>
              <a:rPr lang="en-US" sz="2200" b="1">
                <a:solidFill>
                  <a:srgbClr val="6C6563"/>
                </a:solidFill>
                <a:latin typeface="Lato Bold"/>
                <a:ea typeface="Lato Bold"/>
                <a:cs typeface="Lato Bold"/>
                <a:sym typeface="Lato Bold"/>
              </a:rPr>
              <a:t>Khoa học</a:t>
            </a:r>
          </a:p>
        </p:txBody>
      </p:sp>
      <p:sp>
        <p:nvSpPr>
          <p:cNvPr id="14" name="TextBox 14"/>
          <p:cNvSpPr txBox="1"/>
          <p:nvPr/>
        </p:nvSpPr>
        <p:spPr>
          <a:xfrm>
            <a:off x="8026841" y="2520734"/>
            <a:ext cx="1356427" cy="509898"/>
          </a:xfrm>
          <a:prstGeom prst="rect">
            <a:avLst/>
          </a:prstGeom>
        </p:spPr>
        <p:txBody>
          <a:bodyPr lIns="0" tIns="0" rIns="0" bIns="0" rtlCol="0" anchor="t">
            <a:spAutoFit/>
          </a:bodyPr>
          <a:lstStyle/>
          <a:p>
            <a:pPr algn="just">
              <a:lnSpc>
                <a:spcPts val="4400"/>
              </a:lnSpc>
            </a:pPr>
            <a:r>
              <a:rPr lang="en-US" sz="2200" b="1">
                <a:solidFill>
                  <a:srgbClr val="6C6563"/>
                </a:solidFill>
                <a:latin typeface="Lato Bold"/>
                <a:ea typeface="Lato Bold"/>
                <a:cs typeface="Lato Bold"/>
                <a:sym typeface="Lato Bold"/>
              </a:rPr>
              <a:t>Ứng dụng</a:t>
            </a:r>
          </a:p>
        </p:txBody>
      </p:sp>
      <p:sp>
        <p:nvSpPr>
          <p:cNvPr id="15" name="TextBox 15"/>
          <p:cNvSpPr txBox="1"/>
          <p:nvPr/>
        </p:nvSpPr>
        <p:spPr>
          <a:xfrm>
            <a:off x="665743" y="3088632"/>
            <a:ext cx="5055596" cy="5814695"/>
          </a:xfrm>
          <a:prstGeom prst="rect">
            <a:avLst/>
          </a:prstGeom>
        </p:spPr>
        <p:txBody>
          <a:bodyPr lIns="0" tIns="0" rIns="0" bIns="0" rtlCol="0" anchor="t">
            <a:spAutoFit/>
          </a:bodyPr>
          <a:lstStyle/>
          <a:p>
            <a:pPr marL="431801" lvl="1" indent="-215900" algn="l">
              <a:lnSpc>
                <a:spcPts val="4240"/>
              </a:lnSpc>
              <a:buFont typeface="Arial"/>
              <a:buChar char="•"/>
            </a:pPr>
            <a:r>
              <a:rPr lang="en-US" sz="2000">
                <a:solidFill>
                  <a:srgbClr val="6C6563"/>
                </a:solidFill>
                <a:latin typeface="Lato"/>
                <a:ea typeface="Lato"/>
                <a:cs typeface="Lato"/>
                <a:sym typeface="Lato"/>
              </a:rPr>
              <a:t>Đóng góp vào việc hiểu sâu hơn về hành vi, thói quen sinh hoạt của con người.</a:t>
            </a:r>
          </a:p>
          <a:p>
            <a:pPr marL="431801" lvl="1" indent="-215900" algn="l">
              <a:lnSpc>
                <a:spcPts val="4240"/>
              </a:lnSpc>
              <a:buFont typeface="Arial"/>
              <a:buChar char="•"/>
            </a:pPr>
            <a:r>
              <a:rPr lang="en-US" sz="2000">
                <a:solidFill>
                  <a:srgbClr val="6C6563"/>
                </a:solidFill>
                <a:latin typeface="Lato"/>
                <a:ea typeface="Lato"/>
                <a:cs typeface="Lato"/>
                <a:sym typeface="Lato"/>
              </a:rPr>
              <a:t>Là nền tảng cho các nghiên cứu tiếp theo trong:</a:t>
            </a:r>
          </a:p>
          <a:p>
            <a:pPr marL="863601" lvl="2" indent="-287867" algn="l">
              <a:lnSpc>
                <a:spcPts val="4240"/>
              </a:lnSpc>
              <a:buFont typeface="Arial"/>
              <a:buChar char="⚬"/>
            </a:pPr>
            <a:r>
              <a:rPr lang="en-US" sz="2000">
                <a:solidFill>
                  <a:srgbClr val="6C6563"/>
                </a:solidFill>
                <a:latin typeface="Lato"/>
                <a:ea typeface="Lato"/>
                <a:cs typeface="Lato"/>
                <a:sym typeface="Lato"/>
              </a:rPr>
              <a:t>Tâm lý học</a:t>
            </a:r>
          </a:p>
          <a:p>
            <a:pPr marL="863601" lvl="2" indent="-287867" algn="l">
              <a:lnSpc>
                <a:spcPts val="4240"/>
              </a:lnSpc>
              <a:buFont typeface="Arial"/>
              <a:buChar char="⚬"/>
            </a:pPr>
            <a:r>
              <a:rPr lang="en-US" sz="2000">
                <a:solidFill>
                  <a:srgbClr val="6C6563"/>
                </a:solidFill>
                <a:latin typeface="Lato"/>
                <a:ea typeface="Lato"/>
                <a:cs typeface="Lato"/>
                <a:sym typeface="Lato"/>
              </a:rPr>
              <a:t>Khoa học hành vi</a:t>
            </a:r>
          </a:p>
          <a:p>
            <a:pPr marL="863601" lvl="2" indent="-287867" algn="l">
              <a:lnSpc>
                <a:spcPts val="4240"/>
              </a:lnSpc>
              <a:buFont typeface="Arial"/>
              <a:buChar char="⚬"/>
            </a:pPr>
            <a:r>
              <a:rPr lang="en-US" sz="2000">
                <a:solidFill>
                  <a:srgbClr val="6C6563"/>
                </a:solidFill>
                <a:latin typeface="Lato"/>
                <a:ea typeface="Lato"/>
                <a:cs typeface="Lato"/>
                <a:sym typeface="Lato"/>
              </a:rPr>
              <a:t>Tương tác người – máy (Human-Computer Interaction)</a:t>
            </a:r>
          </a:p>
          <a:p>
            <a:pPr marL="431801" lvl="1" indent="-215900" algn="l">
              <a:lnSpc>
                <a:spcPts val="4240"/>
              </a:lnSpc>
              <a:buFont typeface="Arial"/>
              <a:buChar char="•"/>
            </a:pPr>
            <a:r>
              <a:rPr lang="en-US" sz="2000">
                <a:solidFill>
                  <a:srgbClr val="6C6563"/>
                </a:solidFill>
                <a:latin typeface="Lato"/>
                <a:ea typeface="Lato"/>
                <a:cs typeface="Lato"/>
                <a:sym typeface="Lato"/>
              </a:rPr>
              <a:t>Góp phần tạo ra mô hình AI có khả năng mô hình hóa hành vi, mở ra các hướng nghiên cứu liên ngành mới.</a:t>
            </a:r>
          </a:p>
        </p:txBody>
      </p:sp>
      <p:sp>
        <p:nvSpPr>
          <p:cNvPr id="16" name="TextBox 16"/>
          <p:cNvSpPr txBox="1"/>
          <p:nvPr/>
        </p:nvSpPr>
        <p:spPr>
          <a:xfrm>
            <a:off x="6502389" y="3183882"/>
            <a:ext cx="5394666" cy="5710555"/>
          </a:xfrm>
          <a:prstGeom prst="rect">
            <a:avLst/>
          </a:prstGeom>
        </p:spPr>
        <p:txBody>
          <a:bodyPr lIns="0" tIns="0" rIns="0" bIns="0" rtlCol="0" anchor="t">
            <a:spAutoFit/>
          </a:bodyPr>
          <a:lstStyle/>
          <a:p>
            <a:pPr marL="431799" lvl="1" indent="-215899" algn="l">
              <a:lnSpc>
                <a:spcPts val="3259"/>
              </a:lnSpc>
              <a:buFont typeface="Arial"/>
              <a:buChar char="•"/>
            </a:pPr>
            <a:r>
              <a:rPr lang="en-US" sz="1999">
                <a:solidFill>
                  <a:srgbClr val="6C6563"/>
                </a:solidFill>
                <a:latin typeface="Lato"/>
                <a:ea typeface="Lato"/>
                <a:cs typeface="Lato"/>
                <a:sym typeface="Lato"/>
              </a:rPr>
              <a:t>Hệ thống thông minh trong nhà</a:t>
            </a:r>
          </a:p>
          <a:p>
            <a:pPr marL="863598" lvl="2" indent="-287866" algn="l">
              <a:lnSpc>
                <a:spcPts val="3259"/>
              </a:lnSpc>
              <a:buFont typeface="Arial"/>
              <a:buChar char="⚬"/>
            </a:pPr>
            <a:r>
              <a:rPr lang="en-US" sz="1999">
                <a:solidFill>
                  <a:srgbClr val="6C6563"/>
                </a:solidFill>
                <a:latin typeface="Lato"/>
                <a:ea typeface="Lato"/>
                <a:cs typeface="Lato"/>
                <a:sym typeface="Lato"/>
              </a:rPr>
              <a:t>Theo dõi người thân từ xa</a:t>
            </a:r>
          </a:p>
          <a:p>
            <a:pPr marL="863598" lvl="2" indent="-287866" algn="l">
              <a:lnSpc>
                <a:spcPts val="3259"/>
              </a:lnSpc>
              <a:buFont typeface="Arial"/>
              <a:buChar char="⚬"/>
            </a:pPr>
            <a:r>
              <a:rPr lang="en-US" sz="1999">
                <a:solidFill>
                  <a:srgbClr val="6C6563"/>
                </a:solidFill>
                <a:latin typeface="Lato"/>
                <a:ea typeface="Lato"/>
                <a:cs typeface="Lato"/>
                <a:sym typeface="Lato"/>
              </a:rPr>
              <a:t>Phát hiện và cảnh báo hành vi bất thường</a:t>
            </a:r>
          </a:p>
          <a:p>
            <a:pPr marL="431799" lvl="1" indent="-215899" algn="l">
              <a:lnSpc>
                <a:spcPts val="3259"/>
              </a:lnSpc>
              <a:buFont typeface="Arial"/>
              <a:buChar char="•"/>
            </a:pPr>
            <a:r>
              <a:rPr lang="en-US" sz="1999">
                <a:solidFill>
                  <a:srgbClr val="6C6563"/>
                </a:solidFill>
                <a:latin typeface="Lato"/>
                <a:ea typeface="Lato"/>
                <a:cs typeface="Lato"/>
                <a:sym typeface="Lato"/>
              </a:rPr>
              <a:t>Y tế</a:t>
            </a:r>
          </a:p>
          <a:p>
            <a:pPr marL="863598" lvl="2" indent="-287866" algn="l">
              <a:lnSpc>
                <a:spcPts val="3259"/>
              </a:lnSpc>
              <a:buFont typeface="Arial"/>
              <a:buChar char="⚬"/>
            </a:pPr>
            <a:r>
              <a:rPr lang="en-US" sz="1999">
                <a:solidFill>
                  <a:srgbClr val="6C6563"/>
                </a:solidFill>
                <a:latin typeface="Lato"/>
                <a:ea typeface="Lato"/>
                <a:cs typeface="Lato"/>
                <a:sym typeface="Lato"/>
              </a:rPr>
              <a:t>Hỗ trợ bác sĩ, y tá theo dõi hoạt động bệnh nhân</a:t>
            </a:r>
          </a:p>
          <a:p>
            <a:pPr marL="863598" lvl="2" indent="-287866" algn="l">
              <a:lnSpc>
                <a:spcPts val="3259"/>
              </a:lnSpc>
              <a:buFont typeface="Arial"/>
              <a:buChar char="⚬"/>
            </a:pPr>
            <a:r>
              <a:rPr lang="en-US" sz="1999">
                <a:solidFill>
                  <a:srgbClr val="6C6563"/>
                </a:solidFill>
                <a:latin typeface="Lato"/>
                <a:ea typeface="Lato"/>
                <a:cs typeface="Lato"/>
                <a:sym typeface="Lato"/>
              </a:rPr>
              <a:t>Phát hiện triệu chứng bất thường trong quá trình điều trị</a:t>
            </a:r>
          </a:p>
          <a:p>
            <a:pPr marL="431799" lvl="1" indent="-215899" algn="l">
              <a:lnSpc>
                <a:spcPts val="3259"/>
              </a:lnSpc>
              <a:buFont typeface="Arial"/>
              <a:buChar char="•"/>
            </a:pPr>
            <a:r>
              <a:rPr lang="en-US" sz="1999">
                <a:solidFill>
                  <a:srgbClr val="6C6563"/>
                </a:solidFill>
                <a:latin typeface="Lato"/>
                <a:ea typeface="Lato"/>
                <a:cs typeface="Lato"/>
                <a:sym typeface="Lato"/>
              </a:rPr>
              <a:t>An ninh – Ngân hàng – Tài chính:</a:t>
            </a:r>
          </a:p>
          <a:p>
            <a:pPr marL="863598" lvl="2" indent="-287866" algn="l">
              <a:lnSpc>
                <a:spcPts val="3259"/>
              </a:lnSpc>
              <a:buFont typeface="Arial"/>
              <a:buChar char="⚬"/>
            </a:pPr>
            <a:r>
              <a:rPr lang="en-US" sz="1999">
                <a:solidFill>
                  <a:srgbClr val="6C6563"/>
                </a:solidFill>
                <a:latin typeface="Lato"/>
                <a:ea typeface="Lato"/>
                <a:cs typeface="Lato"/>
                <a:sym typeface="Lato"/>
              </a:rPr>
              <a:t>Cài đặt vào camera giám sát</a:t>
            </a:r>
          </a:p>
          <a:p>
            <a:pPr marL="863598" lvl="2" indent="-287866" algn="l">
              <a:lnSpc>
                <a:spcPts val="3259"/>
              </a:lnSpc>
              <a:buFont typeface="Arial"/>
              <a:buChar char="⚬"/>
            </a:pPr>
            <a:r>
              <a:rPr lang="en-US" sz="1999">
                <a:solidFill>
                  <a:srgbClr val="6C6563"/>
                </a:solidFill>
                <a:latin typeface="Lato"/>
                <a:ea typeface="Lato"/>
                <a:cs typeface="Lato"/>
                <a:sym typeface="Lato"/>
              </a:rPr>
              <a:t>Nhận diện hành vi đáng ngờ, ngăn chặn hành vi có ý đồ xấu</a:t>
            </a:r>
          </a:p>
          <a:p>
            <a:pPr marL="431799" lvl="1" indent="-215899" algn="l">
              <a:lnSpc>
                <a:spcPts val="3259"/>
              </a:lnSpc>
              <a:buFont typeface="Arial"/>
              <a:buChar char="•"/>
            </a:pPr>
            <a:r>
              <a:rPr lang="en-US" sz="1999">
                <a:solidFill>
                  <a:srgbClr val="6C6563"/>
                </a:solidFill>
                <a:latin typeface="Lato"/>
                <a:ea typeface="Lato"/>
                <a:cs typeface="Lato"/>
                <a:sym typeface="Lato"/>
              </a:rPr>
              <a:t>Bảo vệ sự an toàn cho cộng đồng</a:t>
            </a:r>
          </a:p>
        </p:txBody>
      </p:sp>
      <p:sp>
        <p:nvSpPr>
          <p:cNvPr id="17" name="TextBox 17"/>
          <p:cNvSpPr txBox="1"/>
          <p:nvPr/>
        </p:nvSpPr>
        <p:spPr>
          <a:xfrm>
            <a:off x="9001958"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4719573" y="-98443"/>
            <a:ext cx="3684686" cy="10511801"/>
            <a:chOff x="0" y="0"/>
            <a:chExt cx="970452" cy="2768540"/>
          </a:xfrm>
        </p:grpSpPr>
        <p:sp>
          <p:nvSpPr>
            <p:cNvPr id="4" name="Freeform 4"/>
            <p:cNvSpPr/>
            <p:nvPr/>
          </p:nvSpPr>
          <p:spPr>
            <a:xfrm>
              <a:off x="0" y="0"/>
              <a:ext cx="970452" cy="2768540"/>
            </a:xfrm>
            <a:custGeom>
              <a:avLst/>
              <a:gdLst/>
              <a:ahLst/>
              <a:cxnLst/>
              <a:rect l="l" t="t" r="r" b="b"/>
              <a:pathLst>
                <a:path w="970452" h="2768540">
                  <a:moveTo>
                    <a:pt x="0" y="0"/>
                  </a:moveTo>
                  <a:lnTo>
                    <a:pt x="970452" y="0"/>
                  </a:lnTo>
                  <a:lnTo>
                    <a:pt x="970452" y="2768540"/>
                  </a:lnTo>
                  <a:lnTo>
                    <a:pt x="0" y="2768540"/>
                  </a:lnTo>
                  <a:close/>
                </a:path>
              </a:pathLst>
            </a:custGeom>
            <a:solidFill>
              <a:srgbClr val="252525"/>
            </a:solidFill>
          </p:spPr>
          <p:txBody>
            <a:bodyPr/>
            <a:lstStyle/>
            <a:p>
              <a:endParaRPr lang="en-US"/>
            </a:p>
          </p:txBody>
        </p:sp>
        <p:sp>
          <p:nvSpPr>
            <p:cNvPr id="5" name="TextBox 5"/>
            <p:cNvSpPr txBox="1"/>
            <p:nvPr/>
          </p:nvSpPr>
          <p:spPr>
            <a:xfrm>
              <a:off x="0" y="-38100"/>
              <a:ext cx="970452" cy="280664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5400000">
            <a:off x="10162363" y="3296142"/>
            <a:ext cx="6090488" cy="3045244"/>
          </a:xfrm>
          <a:custGeom>
            <a:avLst/>
            <a:gdLst/>
            <a:ahLst/>
            <a:cxnLst/>
            <a:rect l="l" t="t" r="r" b="b"/>
            <a:pathLst>
              <a:path w="6090488" h="3045244">
                <a:moveTo>
                  <a:pt x="0" y="0"/>
                </a:moveTo>
                <a:lnTo>
                  <a:pt x="6090488" y="0"/>
                </a:lnTo>
                <a:lnTo>
                  <a:pt x="6090488" y="3045244"/>
                </a:lnTo>
                <a:lnTo>
                  <a:pt x="0" y="30452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5400000" flipH="1" flipV="1">
            <a:off x="13186296" y="3296142"/>
            <a:ext cx="6090488" cy="3045244"/>
          </a:xfrm>
          <a:custGeom>
            <a:avLst/>
            <a:gdLst/>
            <a:ahLst/>
            <a:cxnLst/>
            <a:rect l="l" t="t" r="r" b="b"/>
            <a:pathLst>
              <a:path w="6090488" h="3045244">
                <a:moveTo>
                  <a:pt x="6090488" y="3045244"/>
                </a:moveTo>
                <a:lnTo>
                  <a:pt x="0" y="3045244"/>
                </a:lnTo>
                <a:lnTo>
                  <a:pt x="0" y="0"/>
                </a:lnTo>
                <a:lnTo>
                  <a:pt x="6090488" y="0"/>
                </a:lnTo>
                <a:lnTo>
                  <a:pt x="6090488" y="304524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11882327" y="2000065"/>
            <a:ext cx="5653182" cy="565318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16666" b="-16666"/>
              </a:stretch>
            </a:blipFill>
          </p:spPr>
          <p:txBody>
            <a:bodyPr/>
            <a:lstStyle/>
            <a:p>
              <a:endParaRPr lang="en-US"/>
            </a:p>
          </p:txBody>
        </p:sp>
      </p:grpSp>
      <p:sp>
        <p:nvSpPr>
          <p:cNvPr id="10" name="Freeform 10"/>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AutoShape 11"/>
          <p:cNvSpPr/>
          <p:nvPr/>
        </p:nvSpPr>
        <p:spPr>
          <a:xfrm>
            <a:off x="-7760481" y="1009650"/>
            <a:ext cx="11759491" cy="0"/>
          </a:xfrm>
          <a:prstGeom prst="line">
            <a:avLst/>
          </a:prstGeom>
          <a:ln w="38100" cap="flat">
            <a:solidFill>
              <a:srgbClr val="252525"/>
            </a:solidFill>
            <a:prstDash val="solid"/>
            <a:headEnd type="oval" w="lg" len="lg"/>
            <a:tailEnd type="oval" w="lg" len="lg"/>
          </a:ln>
        </p:spPr>
        <p:txBody>
          <a:bodyPr/>
          <a:lstStyle/>
          <a:p>
            <a:endParaRPr lang="en-US"/>
          </a:p>
        </p:txBody>
      </p:sp>
      <p:sp>
        <p:nvSpPr>
          <p:cNvPr id="12" name="TextBox 12"/>
          <p:cNvSpPr txBox="1"/>
          <p:nvPr/>
        </p:nvSpPr>
        <p:spPr>
          <a:xfrm>
            <a:off x="1028700" y="1620393"/>
            <a:ext cx="9428478" cy="1054619"/>
          </a:xfrm>
          <a:prstGeom prst="rect">
            <a:avLst/>
          </a:prstGeom>
        </p:spPr>
        <p:txBody>
          <a:bodyPr lIns="0" tIns="0" rIns="0" bIns="0" rtlCol="0" anchor="t">
            <a:spAutoFit/>
          </a:bodyPr>
          <a:lstStyle/>
          <a:p>
            <a:pPr algn="l">
              <a:lnSpc>
                <a:spcPts val="7476"/>
              </a:lnSpc>
            </a:pPr>
            <a:r>
              <a:rPr lang="en-US" sz="8900" b="1">
                <a:solidFill>
                  <a:srgbClr val="252525"/>
                </a:solidFill>
                <a:latin typeface="Lato Bold"/>
                <a:ea typeface="Lato Bold"/>
                <a:cs typeface="Lato Bold"/>
                <a:sym typeface="Lato Bold"/>
              </a:rPr>
              <a:t>Phát biểu bài toán</a:t>
            </a:r>
          </a:p>
        </p:txBody>
      </p:sp>
      <p:sp>
        <p:nvSpPr>
          <p:cNvPr id="13" name="TextBox 13"/>
          <p:cNvSpPr txBox="1"/>
          <p:nvPr/>
        </p:nvSpPr>
        <p:spPr>
          <a:xfrm>
            <a:off x="1028700" y="2522612"/>
            <a:ext cx="8115300" cy="6511926"/>
          </a:xfrm>
          <a:prstGeom prst="rect">
            <a:avLst/>
          </a:prstGeom>
        </p:spPr>
        <p:txBody>
          <a:bodyPr lIns="0" tIns="0" rIns="0" bIns="0" rtlCol="0" anchor="t">
            <a:spAutoFit/>
          </a:bodyPr>
          <a:lstStyle/>
          <a:p>
            <a:pPr marL="431799" lvl="1" indent="-215899" algn="just">
              <a:lnSpc>
                <a:spcPts val="3999"/>
              </a:lnSpc>
              <a:buFont typeface="Arial"/>
              <a:buChar char="•"/>
            </a:pPr>
            <a:r>
              <a:rPr lang="en-US" sz="1999">
                <a:solidFill>
                  <a:srgbClr val="6C6563"/>
                </a:solidFill>
                <a:latin typeface="Lato"/>
                <a:ea typeface="Lato"/>
                <a:cs typeface="Lato"/>
                <a:sym typeface="Lato"/>
              </a:rPr>
              <a:t>Input: Đoạn video chứa đối tượng và bối cảnh hoạt động.</a:t>
            </a:r>
          </a:p>
          <a:p>
            <a:pPr marL="431799" lvl="1" indent="-215899" algn="just">
              <a:lnSpc>
                <a:spcPts val="3999"/>
              </a:lnSpc>
              <a:buFont typeface="Arial"/>
              <a:buChar char="•"/>
            </a:pPr>
            <a:r>
              <a:rPr lang="en-US" sz="1999">
                <a:solidFill>
                  <a:srgbClr val="6C6563"/>
                </a:solidFill>
                <a:latin typeface="Lato"/>
                <a:ea typeface="Lato"/>
                <a:cs typeface="Lato"/>
                <a:sym typeface="Lato"/>
              </a:rPr>
              <a:t>Output: Một nhãn (label) dự đoán tương ứng với hoạt động trong video.</a:t>
            </a:r>
          </a:p>
          <a:p>
            <a:pPr marL="431799" lvl="1" indent="-215899" algn="just">
              <a:lnSpc>
                <a:spcPts val="3999"/>
              </a:lnSpc>
              <a:buFont typeface="Arial"/>
              <a:buChar char="•"/>
            </a:pPr>
            <a:r>
              <a:rPr lang="en-US" sz="1999">
                <a:solidFill>
                  <a:srgbClr val="6C6563"/>
                </a:solidFill>
                <a:latin typeface="Lato"/>
                <a:ea typeface="Lato"/>
                <a:cs typeface="Lato"/>
                <a:sym typeface="Lato"/>
              </a:rPr>
              <a:t>Dataset: Các bộ dữ liệu chuẩn chứa video phân loại hoạt động:</a:t>
            </a:r>
          </a:p>
          <a:p>
            <a:pPr marL="863598" lvl="2" indent="-287866" algn="just">
              <a:lnSpc>
                <a:spcPts val="3999"/>
              </a:lnSpc>
              <a:buFont typeface="Arial"/>
              <a:buChar char="⚬"/>
            </a:pPr>
            <a:r>
              <a:rPr lang="en-US" sz="1999">
                <a:solidFill>
                  <a:srgbClr val="6C6563"/>
                </a:solidFill>
                <a:latin typeface="Lato"/>
                <a:ea typeface="Lato"/>
                <a:cs typeface="Lato"/>
                <a:sym typeface="Lato"/>
              </a:rPr>
              <a:t>UCF11, UCF50, UCF101</a:t>
            </a:r>
          </a:p>
          <a:p>
            <a:pPr marL="431799" lvl="1" indent="-215899" algn="just">
              <a:lnSpc>
                <a:spcPts val="3999"/>
              </a:lnSpc>
              <a:buFont typeface="Arial"/>
              <a:buChar char="•"/>
            </a:pPr>
            <a:r>
              <a:rPr lang="en-US" sz="1999">
                <a:solidFill>
                  <a:srgbClr val="6C6563"/>
                </a:solidFill>
                <a:latin typeface="Lato"/>
                <a:ea typeface="Lato"/>
                <a:cs typeface="Lato"/>
                <a:sym typeface="Lato"/>
              </a:rPr>
              <a:t>Ngôn ngữ lập trình: Python 3.10+</a:t>
            </a:r>
          </a:p>
          <a:p>
            <a:pPr marL="431799" lvl="1" indent="-215899" algn="just">
              <a:lnSpc>
                <a:spcPts val="3999"/>
              </a:lnSpc>
              <a:buFont typeface="Arial"/>
              <a:buChar char="•"/>
            </a:pPr>
            <a:r>
              <a:rPr lang="en-US" sz="1999">
                <a:solidFill>
                  <a:srgbClr val="6C6563"/>
                </a:solidFill>
                <a:latin typeface="Lato"/>
                <a:ea typeface="Lato"/>
                <a:cs typeface="Lato"/>
                <a:sym typeface="Lato"/>
              </a:rPr>
              <a:t>Các công đoạn chính:</a:t>
            </a:r>
          </a:p>
          <a:p>
            <a:pPr marL="863598" lvl="2" indent="-287866" algn="just">
              <a:lnSpc>
                <a:spcPts val="3999"/>
              </a:lnSpc>
              <a:buFont typeface="Arial"/>
              <a:buChar char="⚬"/>
            </a:pPr>
            <a:r>
              <a:rPr lang="en-US" sz="1999">
                <a:solidFill>
                  <a:srgbClr val="6C6563"/>
                </a:solidFill>
                <a:latin typeface="Lato"/>
                <a:ea typeface="Lato"/>
                <a:cs typeface="Lato"/>
                <a:sym typeface="Lato"/>
              </a:rPr>
              <a:t>1. Tải và đọc dữ liệu</a:t>
            </a:r>
          </a:p>
          <a:p>
            <a:pPr marL="863598" lvl="2" indent="-287866" algn="just">
              <a:lnSpc>
                <a:spcPts val="3999"/>
              </a:lnSpc>
              <a:buFont typeface="Arial"/>
              <a:buChar char="⚬"/>
            </a:pPr>
            <a:r>
              <a:rPr lang="en-US" sz="1999">
                <a:solidFill>
                  <a:srgbClr val="6C6563"/>
                </a:solidFill>
                <a:latin typeface="Lato"/>
                <a:ea typeface="Lato"/>
                <a:cs typeface="Lato"/>
                <a:sym typeface="Lato"/>
              </a:rPr>
              <a:t>2. Tiền xử lý video</a:t>
            </a:r>
          </a:p>
          <a:p>
            <a:pPr marL="863598" lvl="2" indent="-287866" algn="just">
              <a:lnSpc>
                <a:spcPts val="3999"/>
              </a:lnSpc>
              <a:buFont typeface="Arial"/>
              <a:buChar char="⚬"/>
            </a:pPr>
            <a:r>
              <a:rPr lang="en-US" sz="1999">
                <a:solidFill>
                  <a:srgbClr val="6C6563"/>
                </a:solidFill>
                <a:latin typeface="Lato"/>
                <a:ea typeface="Lato"/>
                <a:cs typeface="Lato"/>
                <a:sym typeface="Lato"/>
              </a:rPr>
              <a:t>3. Trích xuất đặc trưng</a:t>
            </a:r>
          </a:p>
          <a:p>
            <a:pPr marL="863598" lvl="2" indent="-287866" algn="just">
              <a:lnSpc>
                <a:spcPts val="3999"/>
              </a:lnSpc>
              <a:buFont typeface="Arial"/>
              <a:buChar char="⚬"/>
            </a:pPr>
            <a:r>
              <a:rPr lang="en-US" sz="1999">
                <a:solidFill>
                  <a:srgbClr val="6C6563"/>
                </a:solidFill>
                <a:latin typeface="Lato"/>
                <a:ea typeface="Lato"/>
                <a:cs typeface="Lato"/>
                <a:sym typeface="Lato"/>
              </a:rPr>
              <a:t>4. Xây dựng model architecture CNN–LSTM</a:t>
            </a:r>
          </a:p>
          <a:p>
            <a:pPr marL="863598" lvl="2" indent="-287866" algn="just">
              <a:lnSpc>
                <a:spcPts val="3999"/>
              </a:lnSpc>
              <a:buFont typeface="Arial"/>
              <a:buChar char="⚬"/>
            </a:pPr>
            <a:r>
              <a:rPr lang="en-US" sz="1999">
                <a:solidFill>
                  <a:srgbClr val="6C6563"/>
                </a:solidFill>
                <a:latin typeface="Lato"/>
                <a:ea typeface="Lato"/>
                <a:cs typeface="Lato"/>
                <a:sym typeface="Lato"/>
              </a:rPr>
              <a:t>5. Huấn luyện mô hình</a:t>
            </a:r>
          </a:p>
          <a:p>
            <a:pPr marL="863598" lvl="2" indent="-287866" algn="just">
              <a:lnSpc>
                <a:spcPts val="3999"/>
              </a:lnSpc>
              <a:buFont typeface="Arial"/>
              <a:buChar char="⚬"/>
            </a:pPr>
            <a:r>
              <a:rPr lang="en-US" sz="1999">
                <a:solidFill>
                  <a:srgbClr val="6C6563"/>
                </a:solidFill>
                <a:latin typeface="Lato"/>
                <a:ea typeface="Lato"/>
                <a:cs typeface="Lato"/>
                <a:sym typeface="Lato"/>
              </a:rPr>
              <a:t>6. Dự đoán và đánh giá</a:t>
            </a:r>
          </a:p>
        </p:txBody>
      </p:sp>
      <p:sp>
        <p:nvSpPr>
          <p:cNvPr id="14" name="TextBox 14"/>
          <p:cNvSpPr txBox="1"/>
          <p:nvPr/>
        </p:nvSpPr>
        <p:spPr>
          <a:xfrm>
            <a:off x="9001958" y="883610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AutoShape 4"/>
          <p:cNvSpPr/>
          <p:nvPr/>
        </p:nvSpPr>
        <p:spPr>
          <a:xfrm>
            <a:off x="-58130" y="958703"/>
            <a:ext cx="4057140" cy="0"/>
          </a:xfrm>
          <a:prstGeom prst="line">
            <a:avLst/>
          </a:prstGeom>
          <a:ln w="38100" cap="flat">
            <a:solidFill>
              <a:srgbClr val="252525"/>
            </a:solidFill>
            <a:prstDash val="solid"/>
            <a:headEnd type="oval" w="lg" len="lg"/>
            <a:tailEnd type="oval" w="lg" len="lg"/>
          </a:ln>
        </p:spPr>
        <p:txBody>
          <a:bodyPr/>
          <a:lstStyle/>
          <a:p>
            <a:endParaRPr lang="en-US"/>
          </a:p>
        </p:txBody>
      </p:sp>
      <p:sp>
        <p:nvSpPr>
          <p:cNvPr id="5" name="Freeform 5"/>
          <p:cNvSpPr/>
          <p:nvPr/>
        </p:nvSpPr>
        <p:spPr>
          <a:xfrm>
            <a:off x="2876915" y="3033540"/>
            <a:ext cx="13131656" cy="3972295"/>
          </a:xfrm>
          <a:custGeom>
            <a:avLst/>
            <a:gdLst/>
            <a:ahLst/>
            <a:cxnLst/>
            <a:rect l="l" t="t" r="r" b="b"/>
            <a:pathLst>
              <a:path w="13131656" h="3972295">
                <a:moveTo>
                  <a:pt x="0" y="0"/>
                </a:moveTo>
                <a:lnTo>
                  <a:pt x="13131656" y="0"/>
                </a:lnTo>
                <a:lnTo>
                  <a:pt x="13131656" y="3972296"/>
                </a:lnTo>
                <a:lnTo>
                  <a:pt x="0" y="3972296"/>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028700" y="1445000"/>
            <a:ext cx="15998344" cy="1054619"/>
          </a:xfrm>
          <a:prstGeom prst="rect">
            <a:avLst/>
          </a:prstGeom>
        </p:spPr>
        <p:txBody>
          <a:bodyPr lIns="0" tIns="0" rIns="0" bIns="0" rtlCol="0" anchor="t">
            <a:spAutoFit/>
          </a:bodyPr>
          <a:lstStyle/>
          <a:p>
            <a:pPr algn="l">
              <a:lnSpc>
                <a:spcPts val="7476"/>
              </a:lnSpc>
            </a:pPr>
            <a:r>
              <a:rPr lang="en-US" sz="8900" b="1">
                <a:solidFill>
                  <a:srgbClr val="252525"/>
                </a:solidFill>
                <a:latin typeface="Lato Bold"/>
                <a:ea typeface="Lato Bold"/>
                <a:cs typeface="Lato Bold"/>
                <a:sym typeface="Lato Bold"/>
              </a:rPr>
              <a:t>Phát biểu bài toán (Framework)</a:t>
            </a:r>
          </a:p>
        </p:txBody>
      </p:sp>
      <p:sp>
        <p:nvSpPr>
          <p:cNvPr id="7" name="TextBox 7"/>
          <p:cNvSpPr txBox="1"/>
          <p:nvPr/>
        </p:nvSpPr>
        <p:spPr>
          <a:xfrm>
            <a:off x="6849070" y="7492132"/>
            <a:ext cx="4589859" cy="349250"/>
          </a:xfrm>
          <a:prstGeom prst="rect">
            <a:avLst/>
          </a:prstGeom>
        </p:spPr>
        <p:txBody>
          <a:bodyPr lIns="0" tIns="0" rIns="0" bIns="0" rtlCol="0" anchor="t">
            <a:spAutoFit/>
          </a:bodyPr>
          <a:lstStyle/>
          <a:p>
            <a:pPr algn="ctr">
              <a:lnSpc>
                <a:spcPts val="2800"/>
              </a:lnSpc>
              <a:spcBef>
                <a:spcPct val="0"/>
              </a:spcBef>
            </a:pPr>
            <a:r>
              <a:rPr lang="en-US" sz="2000">
                <a:solidFill>
                  <a:srgbClr val="6C6563"/>
                </a:solidFill>
                <a:latin typeface="Lato"/>
                <a:ea typeface="Lato"/>
                <a:cs typeface="Lato"/>
                <a:sym typeface="Lato"/>
              </a:rPr>
              <a:t>Hình 2. Mô hình luồng xử lý của hệ thống</a:t>
            </a:r>
          </a:p>
        </p:txBody>
      </p:sp>
      <p:sp>
        <p:nvSpPr>
          <p:cNvPr id="8" name="TextBox 8"/>
          <p:cNvSpPr txBox="1"/>
          <p:nvPr/>
        </p:nvSpPr>
        <p:spPr>
          <a:xfrm>
            <a:off x="9027872"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1397549" y="0"/>
            <a:ext cx="5470924" cy="4761070"/>
            <a:chOff x="0" y="0"/>
            <a:chExt cx="1440902" cy="1253944"/>
          </a:xfrm>
        </p:grpSpPr>
        <p:sp>
          <p:nvSpPr>
            <p:cNvPr id="4" name="Freeform 4"/>
            <p:cNvSpPr/>
            <p:nvPr/>
          </p:nvSpPr>
          <p:spPr>
            <a:xfrm>
              <a:off x="0" y="0"/>
              <a:ext cx="1440902" cy="1253944"/>
            </a:xfrm>
            <a:custGeom>
              <a:avLst/>
              <a:gdLst/>
              <a:ahLst/>
              <a:cxnLst/>
              <a:rect l="l" t="t" r="r" b="b"/>
              <a:pathLst>
                <a:path w="1440902" h="1253944">
                  <a:moveTo>
                    <a:pt x="0" y="0"/>
                  </a:moveTo>
                  <a:lnTo>
                    <a:pt x="1440902" y="0"/>
                  </a:lnTo>
                  <a:lnTo>
                    <a:pt x="1440902" y="1253944"/>
                  </a:lnTo>
                  <a:lnTo>
                    <a:pt x="0" y="1253944"/>
                  </a:lnTo>
                  <a:close/>
                </a:path>
              </a:pathLst>
            </a:custGeom>
            <a:solidFill>
              <a:srgbClr val="252525"/>
            </a:solidFill>
          </p:spPr>
          <p:txBody>
            <a:bodyPr/>
            <a:lstStyle/>
            <a:p>
              <a:endParaRPr lang="en-US"/>
            </a:p>
          </p:txBody>
        </p:sp>
        <p:sp>
          <p:nvSpPr>
            <p:cNvPr id="5" name="TextBox 5"/>
            <p:cNvSpPr txBox="1"/>
            <p:nvPr/>
          </p:nvSpPr>
          <p:spPr>
            <a:xfrm>
              <a:off x="0" y="-38100"/>
              <a:ext cx="1440902" cy="129204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776903" y="2380535"/>
            <a:ext cx="4712217" cy="47122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994870" y="2598502"/>
            <a:ext cx="4276283" cy="427628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en-US"/>
            </a:p>
          </p:txBody>
        </p:sp>
      </p:grpSp>
      <p:sp>
        <p:nvSpPr>
          <p:cNvPr id="11" name="Freeform 11"/>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1028700" y="1339131"/>
            <a:ext cx="10576618" cy="1069987"/>
          </a:xfrm>
          <a:prstGeom prst="rect">
            <a:avLst/>
          </a:prstGeom>
        </p:spPr>
        <p:txBody>
          <a:bodyPr lIns="0" tIns="0" rIns="0" bIns="0" rtlCol="0" anchor="t">
            <a:spAutoFit/>
          </a:bodyPr>
          <a:lstStyle/>
          <a:p>
            <a:pPr algn="l">
              <a:lnSpc>
                <a:spcPts val="8000"/>
              </a:lnSpc>
            </a:pPr>
            <a:r>
              <a:rPr lang="en-US" sz="8000" b="1">
                <a:solidFill>
                  <a:srgbClr val="252525"/>
                </a:solidFill>
                <a:latin typeface="Lato Bold"/>
                <a:ea typeface="Lato Bold"/>
                <a:cs typeface="Lato Bold"/>
                <a:sym typeface="Lato Bold"/>
              </a:rPr>
              <a:t>Nghiên cứu liên quan</a:t>
            </a:r>
          </a:p>
        </p:txBody>
      </p:sp>
      <p:sp>
        <p:nvSpPr>
          <p:cNvPr id="14" name="TextBox 14"/>
          <p:cNvSpPr txBox="1"/>
          <p:nvPr/>
        </p:nvSpPr>
        <p:spPr>
          <a:xfrm>
            <a:off x="1028700" y="2642286"/>
            <a:ext cx="8970725" cy="509731"/>
          </a:xfrm>
          <a:prstGeom prst="rect">
            <a:avLst/>
          </a:prstGeom>
        </p:spPr>
        <p:txBody>
          <a:bodyPr lIns="0" tIns="0" rIns="0" bIns="0" rtlCol="0" anchor="t">
            <a:spAutoFit/>
          </a:bodyPr>
          <a:lstStyle/>
          <a:p>
            <a:pPr algn="just">
              <a:lnSpc>
                <a:spcPts val="4403"/>
              </a:lnSpc>
            </a:pPr>
            <a:r>
              <a:rPr lang="en-US" sz="2201" b="1">
                <a:solidFill>
                  <a:srgbClr val="6C6563"/>
                </a:solidFill>
                <a:latin typeface="Lato Bold"/>
                <a:ea typeface="Lato Bold"/>
                <a:cs typeface="Lato Bold"/>
                <a:sym typeface="Lato Bold"/>
              </a:rPr>
              <a:t>Phương pháp truyền thống</a:t>
            </a:r>
          </a:p>
        </p:txBody>
      </p:sp>
      <p:sp>
        <p:nvSpPr>
          <p:cNvPr id="15" name="TextBox 15"/>
          <p:cNvSpPr txBox="1"/>
          <p:nvPr/>
        </p:nvSpPr>
        <p:spPr>
          <a:xfrm>
            <a:off x="1028700" y="3224411"/>
            <a:ext cx="9670051" cy="5222875"/>
          </a:xfrm>
          <a:prstGeom prst="rect">
            <a:avLst/>
          </a:prstGeom>
        </p:spPr>
        <p:txBody>
          <a:bodyPr lIns="0" tIns="0" rIns="0" bIns="0" rtlCol="0" anchor="t">
            <a:spAutoFit/>
          </a:bodyPr>
          <a:lstStyle/>
          <a:p>
            <a:pPr marL="431799" lvl="1" indent="-215899" algn="l">
              <a:lnSpc>
                <a:spcPts val="3499"/>
              </a:lnSpc>
              <a:buFont typeface="Arial"/>
              <a:buChar char="•"/>
            </a:pPr>
            <a:r>
              <a:rPr lang="en-US" sz="1999">
                <a:solidFill>
                  <a:srgbClr val="6C6563"/>
                </a:solidFill>
                <a:latin typeface="Canva Sans"/>
                <a:ea typeface="Canva Sans"/>
                <a:cs typeface="Canva Sans"/>
                <a:sym typeface="Canva Sans"/>
              </a:rPr>
              <a:t>[2] Yilmaz &amp; Shah (2005): Đề xuất “Action Sketch” – biểu diễn hành động dựa trên đường biên đối tượng theo thời gian.</a:t>
            </a:r>
          </a:p>
          <a:p>
            <a:pPr marL="431799" lvl="1" indent="-215899" algn="l">
              <a:lnSpc>
                <a:spcPts val="3499"/>
              </a:lnSpc>
              <a:buFont typeface="Arial"/>
              <a:buChar char="•"/>
            </a:pPr>
            <a:r>
              <a:rPr lang="en-US" sz="1999">
                <a:solidFill>
                  <a:srgbClr val="6C6563"/>
                </a:solidFill>
                <a:latin typeface="Canva Sans"/>
                <a:ea typeface="Canva Sans"/>
                <a:cs typeface="Canva Sans"/>
                <a:sym typeface="Canva Sans"/>
              </a:rPr>
              <a:t>[3] Gorelick et al. (2007):  Xem hành động như là hình dạng không-thời gian (space-time shapes), mô hình hóa theo hình học.</a:t>
            </a:r>
          </a:p>
          <a:p>
            <a:pPr marL="431799" lvl="1" indent="-215899" algn="l">
              <a:lnSpc>
                <a:spcPts val="3499"/>
              </a:lnSpc>
              <a:buFont typeface="Arial"/>
              <a:buChar char="•"/>
            </a:pPr>
            <a:r>
              <a:rPr lang="en-US" sz="1999">
                <a:solidFill>
                  <a:srgbClr val="6C6563"/>
                </a:solidFill>
                <a:latin typeface="Canva Sans"/>
                <a:ea typeface="Canva Sans"/>
                <a:cs typeface="Canva Sans"/>
                <a:sym typeface="Canva Sans"/>
              </a:rPr>
              <a:t>[4] Zhang et al. (2021):  Kết hợp đặc trưng thủ công và đặc trưng học được, sử dụng SVM và mô hình lai cho độ chính xác cao.</a:t>
            </a:r>
          </a:p>
          <a:p>
            <a:pPr marL="431799" lvl="1" indent="-215899" algn="l">
              <a:lnSpc>
                <a:spcPts val="3499"/>
              </a:lnSpc>
              <a:buFont typeface="Arial"/>
              <a:buChar char="•"/>
            </a:pPr>
            <a:r>
              <a:rPr lang="en-US" sz="1999">
                <a:solidFill>
                  <a:srgbClr val="6C6563"/>
                </a:solidFill>
                <a:latin typeface="Canva Sans"/>
                <a:ea typeface="Canva Sans"/>
                <a:cs typeface="Canva Sans"/>
                <a:sym typeface="Canva Sans"/>
              </a:rPr>
              <a:t>Ưu điểm:</a:t>
            </a:r>
          </a:p>
          <a:p>
            <a:pPr marL="863598" lvl="2" indent="-287866" algn="l">
              <a:lnSpc>
                <a:spcPts val="3499"/>
              </a:lnSpc>
              <a:buFont typeface="Arial"/>
              <a:buChar char="⚬"/>
            </a:pPr>
            <a:r>
              <a:rPr lang="en-US" sz="1999">
                <a:solidFill>
                  <a:srgbClr val="6C6563"/>
                </a:solidFill>
                <a:latin typeface="Canva Sans"/>
                <a:ea typeface="Canva Sans"/>
                <a:cs typeface="Canva Sans"/>
                <a:sym typeface="Canva Sans"/>
              </a:rPr>
              <a:t>Dễ triển khai, không cần GPU</a:t>
            </a:r>
          </a:p>
          <a:p>
            <a:pPr marL="863598" lvl="2" indent="-287866" algn="l">
              <a:lnSpc>
                <a:spcPts val="3499"/>
              </a:lnSpc>
              <a:buFont typeface="Arial"/>
              <a:buChar char="⚬"/>
            </a:pPr>
            <a:r>
              <a:rPr lang="en-US" sz="1999">
                <a:solidFill>
                  <a:srgbClr val="6C6563"/>
                </a:solidFill>
                <a:latin typeface="Canva Sans"/>
                <a:ea typeface="Canva Sans"/>
                <a:cs typeface="Canva Sans"/>
                <a:sym typeface="Canva Sans"/>
              </a:rPr>
              <a:t>Phù hợp với tập dữ liệu nhỏ</a:t>
            </a:r>
          </a:p>
          <a:p>
            <a:pPr marL="431799" lvl="1" indent="-215899" algn="l">
              <a:lnSpc>
                <a:spcPts val="3499"/>
              </a:lnSpc>
              <a:buFont typeface="Arial"/>
              <a:buChar char="•"/>
            </a:pPr>
            <a:r>
              <a:rPr lang="en-US" sz="1999">
                <a:solidFill>
                  <a:srgbClr val="6C6563"/>
                </a:solidFill>
                <a:latin typeface="Canva Sans"/>
                <a:ea typeface="Canva Sans"/>
                <a:cs typeface="Canva Sans"/>
                <a:sym typeface="Canva Sans"/>
              </a:rPr>
              <a:t>Hạn chế:</a:t>
            </a:r>
          </a:p>
          <a:p>
            <a:pPr marL="863598" lvl="2" indent="-287866" algn="l">
              <a:lnSpc>
                <a:spcPts val="3499"/>
              </a:lnSpc>
              <a:buFont typeface="Arial"/>
              <a:buChar char="⚬"/>
            </a:pPr>
            <a:r>
              <a:rPr lang="en-US" sz="1999">
                <a:solidFill>
                  <a:srgbClr val="6C6563"/>
                </a:solidFill>
                <a:latin typeface="Canva Sans"/>
                <a:ea typeface="Canva Sans"/>
                <a:cs typeface="Canva Sans"/>
                <a:sym typeface="Canva Sans"/>
              </a:rPr>
              <a:t>Kém hiệu quả với dữ liệu lớn, không bắt được đặc trưng phức tạp</a:t>
            </a:r>
          </a:p>
          <a:p>
            <a:pPr marL="863598" lvl="2" indent="-287866" algn="l">
              <a:lnSpc>
                <a:spcPts val="3499"/>
              </a:lnSpc>
              <a:buFont typeface="Arial"/>
              <a:buChar char="⚬"/>
            </a:pPr>
            <a:r>
              <a:rPr lang="en-US" sz="1999">
                <a:solidFill>
                  <a:srgbClr val="6C6563"/>
                </a:solidFill>
                <a:latin typeface="Canva Sans"/>
                <a:ea typeface="Canva Sans"/>
                <a:cs typeface="Canva Sans"/>
                <a:sym typeface="Canva Sans"/>
              </a:rPr>
              <a:t>Phụ thuộc nhiều vào kỹ năng thiết kế đặc trưng thủ công</a:t>
            </a:r>
          </a:p>
        </p:txBody>
      </p:sp>
      <p:sp>
        <p:nvSpPr>
          <p:cNvPr id="16" name="TextBox 16"/>
          <p:cNvSpPr txBox="1"/>
          <p:nvPr/>
        </p:nvSpPr>
        <p:spPr>
          <a:xfrm>
            <a:off x="9001958" y="8809236"/>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149869" y="2356108"/>
            <a:ext cx="5470924" cy="4761070"/>
            <a:chOff x="0" y="0"/>
            <a:chExt cx="1440902" cy="1253944"/>
          </a:xfrm>
        </p:grpSpPr>
        <p:sp>
          <p:nvSpPr>
            <p:cNvPr id="4" name="Freeform 4"/>
            <p:cNvSpPr/>
            <p:nvPr/>
          </p:nvSpPr>
          <p:spPr>
            <a:xfrm>
              <a:off x="0" y="0"/>
              <a:ext cx="1440902" cy="1253944"/>
            </a:xfrm>
            <a:custGeom>
              <a:avLst/>
              <a:gdLst/>
              <a:ahLst/>
              <a:cxnLst/>
              <a:rect l="l" t="t" r="r" b="b"/>
              <a:pathLst>
                <a:path w="1440902" h="1253944">
                  <a:moveTo>
                    <a:pt x="0" y="0"/>
                  </a:moveTo>
                  <a:lnTo>
                    <a:pt x="1440902" y="0"/>
                  </a:lnTo>
                  <a:lnTo>
                    <a:pt x="1440902" y="1253944"/>
                  </a:lnTo>
                  <a:lnTo>
                    <a:pt x="0" y="1253944"/>
                  </a:lnTo>
                  <a:close/>
                </a:path>
              </a:pathLst>
            </a:custGeom>
            <a:solidFill>
              <a:srgbClr val="252525"/>
            </a:solidFill>
          </p:spPr>
          <p:txBody>
            <a:bodyPr/>
            <a:lstStyle/>
            <a:p>
              <a:endParaRPr lang="en-US"/>
            </a:p>
          </p:txBody>
        </p:sp>
        <p:sp>
          <p:nvSpPr>
            <p:cNvPr id="5" name="TextBox 5"/>
            <p:cNvSpPr txBox="1"/>
            <p:nvPr/>
          </p:nvSpPr>
          <p:spPr>
            <a:xfrm>
              <a:off x="0" y="-38100"/>
              <a:ext cx="1440902" cy="129204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682825" y="2380535"/>
            <a:ext cx="4712217" cy="47122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900792" y="2598502"/>
            <a:ext cx="4276283" cy="427628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76" b="-76"/>
              </a:stretch>
            </a:blipFill>
          </p:spPr>
          <p:txBody>
            <a:bodyPr/>
            <a:lstStyle/>
            <a:p>
              <a:endParaRPr lang="en-US"/>
            </a:p>
          </p:txBody>
        </p:sp>
      </p:grpSp>
      <p:sp>
        <p:nvSpPr>
          <p:cNvPr id="11" name="Freeform 11"/>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8092304" y="673078"/>
            <a:ext cx="9919631" cy="1069987"/>
          </a:xfrm>
          <a:prstGeom prst="rect">
            <a:avLst/>
          </a:prstGeom>
        </p:spPr>
        <p:txBody>
          <a:bodyPr lIns="0" tIns="0" rIns="0" bIns="0" rtlCol="0" anchor="t">
            <a:spAutoFit/>
          </a:bodyPr>
          <a:lstStyle/>
          <a:p>
            <a:pPr algn="l">
              <a:lnSpc>
                <a:spcPts val="8000"/>
              </a:lnSpc>
            </a:pPr>
            <a:r>
              <a:rPr lang="en-US" sz="8000" b="1">
                <a:solidFill>
                  <a:srgbClr val="252525"/>
                </a:solidFill>
                <a:latin typeface="Lato Bold"/>
                <a:ea typeface="Lato Bold"/>
                <a:cs typeface="Lato Bold"/>
                <a:sym typeface="Lato Bold"/>
              </a:rPr>
              <a:t>Nghiên cứu liên quan</a:t>
            </a:r>
          </a:p>
        </p:txBody>
      </p:sp>
      <p:sp>
        <p:nvSpPr>
          <p:cNvPr id="14" name="TextBox 14"/>
          <p:cNvSpPr txBox="1"/>
          <p:nvPr/>
        </p:nvSpPr>
        <p:spPr>
          <a:xfrm>
            <a:off x="8092304" y="1903429"/>
            <a:ext cx="8970725" cy="509731"/>
          </a:xfrm>
          <a:prstGeom prst="rect">
            <a:avLst/>
          </a:prstGeom>
        </p:spPr>
        <p:txBody>
          <a:bodyPr lIns="0" tIns="0" rIns="0" bIns="0" rtlCol="0" anchor="t">
            <a:spAutoFit/>
          </a:bodyPr>
          <a:lstStyle/>
          <a:p>
            <a:pPr algn="just">
              <a:lnSpc>
                <a:spcPts val="4403"/>
              </a:lnSpc>
            </a:pPr>
            <a:r>
              <a:rPr lang="en-US" sz="2201" b="1">
                <a:solidFill>
                  <a:srgbClr val="6C6563"/>
                </a:solidFill>
                <a:latin typeface="Lato Bold"/>
                <a:ea typeface="Lato Bold"/>
                <a:cs typeface="Lato Bold"/>
                <a:sym typeface="Lato Bold"/>
              </a:rPr>
              <a:t>Phương pháp hiện đại (Học sâu - Deep Learning)</a:t>
            </a:r>
          </a:p>
        </p:txBody>
      </p:sp>
      <p:sp>
        <p:nvSpPr>
          <p:cNvPr id="15" name="TextBox 15"/>
          <p:cNvSpPr txBox="1"/>
          <p:nvPr/>
        </p:nvSpPr>
        <p:spPr>
          <a:xfrm>
            <a:off x="8063729" y="2493727"/>
            <a:ext cx="9743376" cy="5661025"/>
          </a:xfrm>
          <a:prstGeom prst="rect">
            <a:avLst/>
          </a:prstGeom>
        </p:spPr>
        <p:txBody>
          <a:bodyPr lIns="0" tIns="0" rIns="0" bIns="0" rtlCol="0" anchor="t">
            <a:spAutoFit/>
          </a:bodyPr>
          <a:lstStyle/>
          <a:p>
            <a:pPr marL="431799" lvl="1" indent="-215899" algn="l">
              <a:lnSpc>
                <a:spcPts val="3499"/>
              </a:lnSpc>
              <a:buFont typeface="Arial"/>
              <a:buChar char="•"/>
            </a:pPr>
            <a:r>
              <a:rPr lang="en-US" sz="1999">
                <a:solidFill>
                  <a:srgbClr val="6C6563"/>
                </a:solidFill>
                <a:latin typeface="Canva Sans"/>
                <a:ea typeface="Canva Sans"/>
                <a:cs typeface="Canva Sans"/>
                <a:sym typeface="Canva Sans"/>
              </a:rPr>
              <a:t>[5] Ahmad et al. (2020): Kết hợp CNN đa đầu (multi-head) với LSTM để học cả không gian và thời gian từ video.</a:t>
            </a:r>
          </a:p>
          <a:p>
            <a:pPr marL="431799" lvl="1" indent="-215899" algn="l">
              <a:lnSpc>
                <a:spcPts val="3499"/>
              </a:lnSpc>
              <a:buFont typeface="Arial"/>
              <a:buChar char="•"/>
            </a:pPr>
            <a:r>
              <a:rPr lang="en-US" sz="1999">
                <a:solidFill>
                  <a:srgbClr val="6C6563"/>
                </a:solidFill>
                <a:latin typeface="Canva Sans"/>
                <a:ea typeface="Canva Sans"/>
                <a:cs typeface="Canva Sans"/>
                <a:sym typeface="Canva Sans"/>
              </a:rPr>
              <a:t>[9] Ullah et al. (2018): Bi-LSTM + CNN features cho recognition video sequence, đạt kết quả tốt trên UCF101.</a:t>
            </a:r>
          </a:p>
          <a:p>
            <a:pPr marL="431799" lvl="1" indent="-215899" algn="l">
              <a:lnSpc>
                <a:spcPts val="3499"/>
              </a:lnSpc>
              <a:buFont typeface="Arial"/>
              <a:buChar char="•"/>
            </a:pPr>
            <a:r>
              <a:rPr lang="en-US" sz="1999">
                <a:solidFill>
                  <a:srgbClr val="6C6563"/>
                </a:solidFill>
                <a:latin typeface="Canva Sans"/>
                <a:ea typeface="Canva Sans"/>
                <a:cs typeface="Canva Sans"/>
                <a:sym typeface="Canva Sans"/>
              </a:rPr>
              <a:t>[7] Pandey et al. (2024): Kết hợp CNN-LSTM-GRU cho hiệu suất vượt trội.</a:t>
            </a:r>
          </a:p>
          <a:p>
            <a:pPr marL="431799" lvl="1" indent="-215899" algn="l">
              <a:lnSpc>
                <a:spcPts val="3499"/>
              </a:lnSpc>
              <a:buFont typeface="Arial"/>
              <a:buChar char="•"/>
            </a:pPr>
            <a:r>
              <a:rPr lang="en-US" sz="1999">
                <a:solidFill>
                  <a:srgbClr val="6C6563"/>
                </a:solidFill>
                <a:latin typeface="Canva Sans"/>
                <a:ea typeface="Canva Sans"/>
                <a:cs typeface="Canva Sans"/>
                <a:sym typeface="Canva Sans"/>
              </a:rPr>
              <a:t>[8] Genc et al. (2024):  Sử dụng CNN-LSTM tinh chỉnh (fine-tuned), đánh giá hiệu quả trên các tập dữ liệu thực tế.</a:t>
            </a:r>
          </a:p>
          <a:p>
            <a:pPr marL="431799" lvl="1" indent="-215899" algn="l">
              <a:lnSpc>
                <a:spcPts val="3499"/>
              </a:lnSpc>
              <a:buFont typeface="Arial"/>
              <a:buChar char="•"/>
            </a:pPr>
            <a:r>
              <a:rPr lang="en-US" sz="1999">
                <a:solidFill>
                  <a:srgbClr val="6C6563"/>
                </a:solidFill>
                <a:latin typeface="Canva Sans"/>
                <a:ea typeface="Canva Sans"/>
                <a:cs typeface="Canva Sans"/>
                <a:sym typeface="Canva Sans"/>
              </a:rPr>
              <a:t>Ưu điểm:</a:t>
            </a:r>
          </a:p>
          <a:p>
            <a:pPr marL="863598" lvl="2" indent="-287866" algn="l">
              <a:lnSpc>
                <a:spcPts val="3499"/>
              </a:lnSpc>
              <a:buFont typeface="Arial"/>
              <a:buChar char="⚬"/>
            </a:pPr>
            <a:r>
              <a:rPr lang="en-US" sz="1999">
                <a:solidFill>
                  <a:srgbClr val="6C6563"/>
                </a:solidFill>
                <a:latin typeface="Canva Sans"/>
                <a:ea typeface="Canva Sans"/>
                <a:cs typeface="Canva Sans"/>
                <a:sym typeface="Canva Sans"/>
              </a:rPr>
              <a:t>Tự động học đặc trưng phức tạp</a:t>
            </a:r>
          </a:p>
          <a:p>
            <a:pPr marL="863598" lvl="2" indent="-287866" algn="l">
              <a:lnSpc>
                <a:spcPts val="3499"/>
              </a:lnSpc>
              <a:buFont typeface="Arial"/>
              <a:buChar char="⚬"/>
            </a:pPr>
            <a:r>
              <a:rPr lang="en-US" sz="1999">
                <a:solidFill>
                  <a:srgbClr val="6C6563"/>
                </a:solidFill>
                <a:latin typeface="Canva Sans"/>
                <a:ea typeface="Canva Sans"/>
                <a:cs typeface="Canva Sans"/>
                <a:sym typeface="Canva Sans"/>
              </a:rPr>
              <a:t>Hiệu quả cao trên tập dữ liệu lớn như UCF101, HMDB</a:t>
            </a:r>
          </a:p>
          <a:p>
            <a:pPr marL="431799" lvl="1" indent="-215899" algn="l">
              <a:lnSpc>
                <a:spcPts val="3499"/>
              </a:lnSpc>
              <a:buFont typeface="Arial"/>
              <a:buChar char="•"/>
            </a:pPr>
            <a:r>
              <a:rPr lang="en-US" sz="1999">
                <a:solidFill>
                  <a:srgbClr val="6C6563"/>
                </a:solidFill>
                <a:latin typeface="Canva Sans"/>
                <a:ea typeface="Canva Sans"/>
                <a:cs typeface="Canva Sans"/>
                <a:sym typeface="Canva Sans"/>
              </a:rPr>
              <a:t>Hạn chế:</a:t>
            </a:r>
          </a:p>
          <a:p>
            <a:pPr marL="863598" lvl="2" indent="-287866" algn="l">
              <a:lnSpc>
                <a:spcPts val="3499"/>
              </a:lnSpc>
              <a:buFont typeface="Arial"/>
              <a:buChar char="⚬"/>
            </a:pPr>
            <a:r>
              <a:rPr lang="en-US" sz="1999">
                <a:solidFill>
                  <a:srgbClr val="6C6563"/>
                </a:solidFill>
                <a:latin typeface="Canva Sans"/>
                <a:ea typeface="Canva Sans"/>
                <a:cs typeface="Canva Sans"/>
                <a:sym typeface="Canva Sans"/>
              </a:rPr>
              <a:t>Yêu cầu phần cứng mạnh</a:t>
            </a:r>
          </a:p>
          <a:p>
            <a:pPr marL="863598" lvl="2" indent="-287866" algn="l">
              <a:lnSpc>
                <a:spcPts val="3499"/>
              </a:lnSpc>
              <a:buFont typeface="Arial"/>
              <a:buChar char="⚬"/>
            </a:pPr>
            <a:r>
              <a:rPr lang="en-US" sz="1999">
                <a:solidFill>
                  <a:srgbClr val="6C6563"/>
                </a:solidFill>
                <a:latin typeface="Canva Sans"/>
                <a:ea typeface="Canva Sans"/>
                <a:cs typeface="Canva Sans"/>
                <a:sym typeface="Canva Sans"/>
              </a:rPr>
              <a:t>Cần kỹ thuật huấn luyện tốt để tránh overfitting</a:t>
            </a:r>
          </a:p>
        </p:txBody>
      </p:sp>
      <p:sp>
        <p:nvSpPr>
          <p:cNvPr id="16" name="TextBox 16"/>
          <p:cNvSpPr txBox="1"/>
          <p:nvPr/>
        </p:nvSpPr>
        <p:spPr>
          <a:xfrm>
            <a:off x="9001958"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30221" y="4180459"/>
            <a:ext cx="330537" cy="304921"/>
          </a:xfrm>
          <a:custGeom>
            <a:avLst/>
            <a:gdLst/>
            <a:ahLst/>
            <a:cxnLst/>
            <a:rect l="l" t="t" r="r" b="b"/>
            <a:pathLst>
              <a:path w="330537" h="304921">
                <a:moveTo>
                  <a:pt x="0" y="0"/>
                </a:moveTo>
                <a:lnTo>
                  <a:pt x="330538" y="0"/>
                </a:lnTo>
                <a:lnTo>
                  <a:pt x="330538" y="304920"/>
                </a:lnTo>
                <a:lnTo>
                  <a:pt x="0" y="304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864857" y="4180459"/>
            <a:ext cx="330537" cy="304921"/>
          </a:xfrm>
          <a:custGeom>
            <a:avLst/>
            <a:gdLst/>
            <a:ahLst/>
            <a:cxnLst/>
            <a:rect l="l" t="t" r="r" b="b"/>
            <a:pathLst>
              <a:path w="330537" h="304921">
                <a:moveTo>
                  <a:pt x="0" y="0"/>
                </a:moveTo>
                <a:lnTo>
                  <a:pt x="330538" y="0"/>
                </a:lnTo>
                <a:lnTo>
                  <a:pt x="330538" y="304920"/>
                </a:lnTo>
                <a:lnTo>
                  <a:pt x="0" y="304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2699493" y="4180459"/>
            <a:ext cx="330537" cy="304921"/>
          </a:xfrm>
          <a:custGeom>
            <a:avLst/>
            <a:gdLst/>
            <a:ahLst/>
            <a:cxnLst/>
            <a:rect l="l" t="t" r="r" b="b"/>
            <a:pathLst>
              <a:path w="330537" h="304921">
                <a:moveTo>
                  <a:pt x="0" y="0"/>
                </a:moveTo>
                <a:lnTo>
                  <a:pt x="330537" y="0"/>
                </a:lnTo>
                <a:lnTo>
                  <a:pt x="330537" y="304920"/>
                </a:lnTo>
                <a:lnTo>
                  <a:pt x="0" y="304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58130" y="9316594"/>
            <a:ext cx="18404260" cy="1940813"/>
          </a:xfrm>
          <a:custGeom>
            <a:avLst/>
            <a:gdLst/>
            <a:ahLst/>
            <a:cxnLst/>
            <a:rect l="l" t="t" r="r" b="b"/>
            <a:pathLst>
              <a:path w="18404260" h="1940813">
                <a:moveTo>
                  <a:pt x="0" y="0"/>
                </a:moveTo>
                <a:lnTo>
                  <a:pt x="18404260" y="0"/>
                </a:lnTo>
                <a:lnTo>
                  <a:pt x="18404260" y="1940812"/>
                </a:lnTo>
                <a:lnTo>
                  <a:pt x="0" y="19408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028700" y="920766"/>
            <a:ext cx="906317" cy="215868"/>
          </a:xfrm>
          <a:custGeom>
            <a:avLst/>
            <a:gdLst/>
            <a:ahLst/>
            <a:cxnLst/>
            <a:rect l="l" t="t" r="r" b="b"/>
            <a:pathLst>
              <a:path w="906317" h="215868">
                <a:moveTo>
                  <a:pt x="0" y="0"/>
                </a:moveTo>
                <a:lnTo>
                  <a:pt x="906317" y="0"/>
                </a:lnTo>
                <a:lnTo>
                  <a:pt x="906317" y="215868"/>
                </a:lnTo>
                <a:lnTo>
                  <a:pt x="0" y="2158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AutoShape 8"/>
          <p:cNvSpPr/>
          <p:nvPr/>
        </p:nvSpPr>
        <p:spPr>
          <a:xfrm>
            <a:off x="1195490" y="3112618"/>
            <a:ext cx="16062289"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9" name="Group 9"/>
          <p:cNvGrpSpPr/>
          <p:nvPr/>
        </p:nvGrpSpPr>
        <p:grpSpPr>
          <a:xfrm>
            <a:off x="3036619" y="2976245"/>
            <a:ext cx="272746" cy="2727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525"/>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4184905" y="1162050"/>
            <a:ext cx="9918190" cy="942340"/>
          </a:xfrm>
          <a:prstGeom prst="rect">
            <a:avLst/>
          </a:prstGeom>
        </p:spPr>
        <p:txBody>
          <a:bodyPr lIns="0" tIns="0" rIns="0" bIns="0" rtlCol="0" anchor="t">
            <a:spAutoFit/>
          </a:bodyPr>
          <a:lstStyle/>
          <a:p>
            <a:pPr algn="ctr">
              <a:lnSpc>
                <a:spcPts val="7100"/>
              </a:lnSpc>
            </a:pPr>
            <a:r>
              <a:rPr lang="en-US" sz="7100" b="1">
                <a:solidFill>
                  <a:srgbClr val="252525"/>
                </a:solidFill>
                <a:latin typeface="Lato Bold"/>
                <a:ea typeface="Lato Bold"/>
                <a:cs typeface="Lato Bold"/>
                <a:sym typeface="Lato Bold"/>
              </a:rPr>
              <a:t>Phương pháp đề xuất</a:t>
            </a:r>
          </a:p>
        </p:txBody>
      </p:sp>
      <p:sp>
        <p:nvSpPr>
          <p:cNvPr id="13" name="TextBox 13"/>
          <p:cNvSpPr txBox="1"/>
          <p:nvPr/>
        </p:nvSpPr>
        <p:spPr>
          <a:xfrm>
            <a:off x="1028700" y="4631611"/>
            <a:ext cx="4559807" cy="1978017"/>
          </a:xfrm>
          <a:prstGeom prst="rect">
            <a:avLst/>
          </a:prstGeom>
        </p:spPr>
        <p:txBody>
          <a:bodyPr lIns="0" tIns="0" rIns="0" bIns="0" rtlCol="0" anchor="t">
            <a:spAutoFit/>
          </a:bodyPr>
          <a:lstStyle/>
          <a:p>
            <a:pPr marL="431817" lvl="1" indent="-215908" algn="just">
              <a:lnSpc>
                <a:spcPts val="4000"/>
              </a:lnSpc>
              <a:buFont typeface="Arial"/>
              <a:buChar char="•"/>
            </a:pPr>
            <a:r>
              <a:rPr lang="en-US" sz="2000">
                <a:solidFill>
                  <a:srgbClr val="6C6563"/>
                </a:solidFill>
                <a:latin typeface="Lato"/>
                <a:ea typeface="Lato"/>
                <a:cs typeface="Lato"/>
                <a:sym typeface="Lato"/>
              </a:rPr>
              <a:t>Chuyển đổi kích thước hình ảnh.</a:t>
            </a:r>
          </a:p>
          <a:p>
            <a:pPr marL="431817" lvl="1" indent="-215908" algn="just">
              <a:lnSpc>
                <a:spcPts val="4000"/>
              </a:lnSpc>
              <a:buFont typeface="Arial"/>
              <a:buChar char="•"/>
            </a:pPr>
            <a:r>
              <a:rPr lang="en-US" sz="2000">
                <a:solidFill>
                  <a:srgbClr val="6C6563"/>
                </a:solidFill>
                <a:latin typeface="Lato"/>
                <a:ea typeface="Lato"/>
                <a:cs typeface="Lato"/>
                <a:sym typeface="Lato"/>
              </a:rPr>
              <a:t>Chuyển đổi kiểu dữ liệu của ảnh</a:t>
            </a:r>
          </a:p>
          <a:p>
            <a:pPr marL="431817" lvl="1" indent="-215908" algn="just">
              <a:lnSpc>
                <a:spcPts val="4000"/>
              </a:lnSpc>
              <a:buFont typeface="Arial"/>
              <a:buChar char="•"/>
            </a:pPr>
            <a:r>
              <a:rPr lang="en-US" sz="2000">
                <a:solidFill>
                  <a:srgbClr val="6C6563"/>
                </a:solidFill>
                <a:latin typeface="Lato"/>
                <a:ea typeface="Lato"/>
                <a:cs typeface="Lato"/>
                <a:sym typeface="Lato"/>
              </a:rPr>
              <a:t>Chuẩn hóa dữ liệu để bỏ vào mô hình</a:t>
            </a:r>
          </a:p>
        </p:txBody>
      </p:sp>
      <p:sp>
        <p:nvSpPr>
          <p:cNvPr id="14" name="TextBox 14"/>
          <p:cNvSpPr txBox="1"/>
          <p:nvPr/>
        </p:nvSpPr>
        <p:spPr>
          <a:xfrm>
            <a:off x="6864857" y="4631611"/>
            <a:ext cx="4558286" cy="1473192"/>
          </a:xfrm>
          <a:prstGeom prst="rect">
            <a:avLst/>
          </a:prstGeom>
        </p:spPr>
        <p:txBody>
          <a:bodyPr lIns="0" tIns="0" rIns="0" bIns="0" rtlCol="0" anchor="t">
            <a:spAutoFit/>
          </a:bodyPr>
          <a:lstStyle/>
          <a:p>
            <a:pPr marL="431817" lvl="1" indent="-215908" algn="just">
              <a:lnSpc>
                <a:spcPts val="4000"/>
              </a:lnSpc>
              <a:buFont typeface="Arial"/>
              <a:buChar char="•"/>
            </a:pPr>
            <a:r>
              <a:rPr lang="en-US" sz="2000">
                <a:solidFill>
                  <a:srgbClr val="6C6563"/>
                </a:solidFill>
                <a:latin typeface="Lato"/>
                <a:ea typeface="Lato"/>
                <a:cs typeface="Lato"/>
                <a:sym typeface="Lato"/>
              </a:rPr>
              <a:t>Sử dụng mô hình Resnet50 đã pretrain áp dụng cho dataset UCF11, UCF50, UCF101</a:t>
            </a:r>
          </a:p>
        </p:txBody>
      </p:sp>
      <p:sp>
        <p:nvSpPr>
          <p:cNvPr id="15" name="TextBox 15"/>
          <p:cNvSpPr txBox="1"/>
          <p:nvPr/>
        </p:nvSpPr>
        <p:spPr>
          <a:xfrm>
            <a:off x="12699493" y="4631611"/>
            <a:ext cx="4558286" cy="968367"/>
          </a:xfrm>
          <a:prstGeom prst="rect">
            <a:avLst/>
          </a:prstGeom>
        </p:spPr>
        <p:txBody>
          <a:bodyPr lIns="0" tIns="0" rIns="0" bIns="0" rtlCol="0" anchor="t">
            <a:spAutoFit/>
          </a:bodyPr>
          <a:lstStyle/>
          <a:p>
            <a:pPr marL="431817" lvl="1" indent="-215908" algn="l">
              <a:lnSpc>
                <a:spcPts val="4000"/>
              </a:lnSpc>
              <a:buFont typeface="Arial"/>
              <a:buChar char="•"/>
            </a:pPr>
            <a:r>
              <a:rPr lang="en-US" sz="2000">
                <a:solidFill>
                  <a:srgbClr val="6C6563"/>
                </a:solidFill>
                <a:latin typeface="Lato"/>
                <a:ea typeface="Lato"/>
                <a:cs typeface="Lato"/>
                <a:sym typeface="Lato"/>
              </a:rPr>
              <a:t>Sử dụng kiến trúc mô hình Densely-Connected Bidirectional LSTM</a:t>
            </a:r>
          </a:p>
        </p:txBody>
      </p:sp>
      <p:sp>
        <p:nvSpPr>
          <p:cNvPr id="16" name="TextBox 16"/>
          <p:cNvSpPr txBox="1"/>
          <p:nvPr/>
        </p:nvSpPr>
        <p:spPr>
          <a:xfrm>
            <a:off x="1840395" y="4054171"/>
            <a:ext cx="3651010" cy="490855"/>
          </a:xfrm>
          <a:prstGeom prst="rect">
            <a:avLst/>
          </a:prstGeom>
        </p:spPr>
        <p:txBody>
          <a:bodyPr lIns="0" tIns="0" rIns="0" bIns="0" rtlCol="0" anchor="t">
            <a:spAutoFit/>
          </a:bodyPr>
          <a:lstStyle/>
          <a:p>
            <a:pPr algn="l">
              <a:lnSpc>
                <a:spcPts val="3919"/>
              </a:lnSpc>
            </a:pPr>
            <a:r>
              <a:rPr lang="en-US" sz="2799">
                <a:solidFill>
                  <a:srgbClr val="252525"/>
                </a:solidFill>
                <a:latin typeface="Lato"/>
                <a:ea typeface="Lato"/>
                <a:cs typeface="Lato"/>
                <a:sym typeface="Lato"/>
              </a:rPr>
              <a:t>Tiền xử lý dữ liệu</a:t>
            </a:r>
          </a:p>
        </p:txBody>
      </p:sp>
      <p:sp>
        <p:nvSpPr>
          <p:cNvPr id="17" name="TextBox 17"/>
          <p:cNvSpPr txBox="1"/>
          <p:nvPr/>
        </p:nvSpPr>
        <p:spPr>
          <a:xfrm>
            <a:off x="7673496" y="4054171"/>
            <a:ext cx="3652545" cy="490855"/>
          </a:xfrm>
          <a:prstGeom prst="rect">
            <a:avLst/>
          </a:prstGeom>
        </p:spPr>
        <p:txBody>
          <a:bodyPr lIns="0" tIns="0" rIns="0" bIns="0" rtlCol="0" anchor="t">
            <a:spAutoFit/>
          </a:bodyPr>
          <a:lstStyle/>
          <a:p>
            <a:pPr algn="l">
              <a:lnSpc>
                <a:spcPts val="3919"/>
              </a:lnSpc>
            </a:pPr>
            <a:r>
              <a:rPr lang="en-US" sz="2799">
                <a:solidFill>
                  <a:srgbClr val="252525"/>
                </a:solidFill>
                <a:latin typeface="Lato"/>
                <a:ea typeface="Lato"/>
                <a:cs typeface="Lato"/>
                <a:sym typeface="Lato"/>
              </a:rPr>
              <a:t>Trích xuất đặc trưng</a:t>
            </a:r>
          </a:p>
        </p:txBody>
      </p:sp>
      <p:sp>
        <p:nvSpPr>
          <p:cNvPr id="18" name="TextBox 18"/>
          <p:cNvSpPr txBox="1"/>
          <p:nvPr/>
        </p:nvSpPr>
        <p:spPr>
          <a:xfrm>
            <a:off x="13440591" y="4054171"/>
            <a:ext cx="3720086" cy="490855"/>
          </a:xfrm>
          <a:prstGeom prst="rect">
            <a:avLst/>
          </a:prstGeom>
        </p:spPr>
        <p:txBody>
          <a:bodyPr lIns="0" tIns="0" rIns="0" bIns="0" rtlCol="0" anchor="t">
            <a:spAutoFit/>
          </a:bodyPr>
          <a:lstStyle/>
          <a:p>
            <a:pPr algn="l">
              <a:lnSpc>
                <a:spcPts val="3919"/>
              </a:lnSpc>
            </a:pPr>
            <a:r>
              <a:rPr lang="en-US" sz="2799">
                <a:solidFill>
                  <a:srgbClr val="252525"/>
                </a:solidFill>
                <a:latin typeface="Lato"/>
                <a:ea typeface="Lato"/>
                <a:cs typeface="Lato"/>
                <a:sym typeface="Lato"/>
              </a:rPr>
              <a:t>Thiết kế mô hình</a:t>
            </a:r>
          </a:p>
        </p:txBody>
      </p:sp>
      <p:grpSp>
        <p:nvGrpSpPr>
          <p:cNvPr id="19" name="Group 19"/>
          <p:cNvGrpSpPr/>
          <p:nvPr/>
        </p:nvGrpSpPr>
        <p:grpSpPr>
          <a:xfrm>
            <a:off x="9007627" y="2976245"/>
            <a:ext cx="272746" cy="27274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525"/>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4842263" y="2976245"/>
            <a:ext cx="272746" cy="27274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525"/>
            </a:solidFill>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AutoShape 25"/>
          <p:cNvSpPr/>
          <p:nvPr/>
        </p:nvSpPr>
        <p:spPr>
          <a:xfrm flipH="1" flipV="1">
            <a:off x="3168757" y="3274452"/>
            <a:ext cx="8469" cy="598474"/>
          </a:xfrm>
          <a:prstGeom prst="line">
            <a:avLst/>
          </a:prstGeom>
          <a:ln w="38100" cap="flat">
            <a:solidFill>
              <a:srgbClr val="000000"/>
            </a:solidFill>
            <a:prstDash val="sysDash"/>
            <a:headEnd type="none" w="sm" len="sm"/>
            <a:tailEnd type="none" w="sm" len="sm"/>
          </a:ln>
        </p:spPr>
        <p:txBody>
          <a:bodyPr/>
          <a:lstStyle/>
          <a:p>
            <a:endParaRPr lang="en-US"/>
          </a:p>
        </p:txBody>
      </p:sp>
      <p:sp>
        <p:nvSpPr>
          <p:cNvPr id="26" name="AutoShape 26"/>
          <p:cNvSpPr/>
          <p:nvPr/>
        </p:nvSpPr>
        <p:spPr>
          <a:xfrm flipH="1" flipV="1">
            <a:off x="9139765" y="3274721"/>
            <a:ext cx="8469" cy="598474"/>
          </a:xfrm>
          <a:prstGeom prst="line">
            <a:avLst/>
          </a:prstGeom>
          <a:ln w="38100" cap="flat">
            <a:solidFill>
              <a:srgbClr val="000000"/>
            </a:solidFill>
            <a:prstDash val="sysDash"/>
            <a:headEnd type="none" w="sm" len="sm"/>
            <a:tailEnd type="none" w="sm" len="sm"/>
          </a:ln>
        </p:spPr>
        <p:txBody>
          <a:bodyPr/>
          <a:lstStyle/>
          <a:p>
            <a:endParaRPr lang="en-US"/>
          </a:p>
        </p:txBody>
      </p:sp>
      <p:sp>
        <p:nvSpPr>
          <p:cNvPr id="27" name="AutoShape 27"/>
          <p:cNvSpPr/>
          <p:nvPr/>
        </p:nvSpPr>
        <p:spPr>
          <a:xfrm flipH="1" flipV="1">
            <a:off x="14974401" y="3274991"/>
            <a:ext cx="8469" cy="598474"/>
          </a:xfrm>
          <a:prstGeom prst="line">
            <a:avLst/>
          </a:prstGeom>
          <a:ln w="38100" cap="flat">
            <a:solidFill>
              <a:srgbClr val="000000"/>
            </a:solidFill>
            <a:prstDash val="sysDash"/>
            <a:headEnd type="none" w="sm" len="sm"/>
            <a:tailEnd type="none" w="sm" len="sm"/>
          </a:ln>
        </p:spPr>
        <p:txBody>
          <a:bodyPr/>
          <a:lstStyle/>
          <a:p>
            <a:endParaRPr lang="en-US"/>
          </a:p>
        </p:txBody>
      </p:sp>
      <p:sp>
        <p:nvSpPr>
          <p:cNvPr id="28" name="TextBox 28"/>
          <p:cNvSpPr txBox="1"/>
          <p:nvPr/>
        </p:nvSpPr>
        <p:spPr>
          <a:xfrm>
            <a:off x="8997724" y="89090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3345</Words>
  <Application>Microsoft Office PowerPoint</Application>
  <PresentationFormat>Custom</PresentationFormat>
  <Paragraphs>348</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Canva Sans</vt:lpstr>
      <vt:lpstr>Lato</vt:lpstr>
      <vt:lpstr>Lato Bold</vt:lpstr>
      <vt:lpstr>Arial</vt:lpstr>
      <vt:lpstr>Archivo Black</vt:lpstr>
      <vt:lpstr>Calibri</vt:lpstr>
      <vt:lpstr>Noto Serif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Minimalist Thesis Defense Presentation</dc:title>
  <dc:creator>Hoang Bao Khanh</dc:creator>
  <cp:lastModifiedBy>Bao Khanh Hoang</cp:lastModifiedBy>
  <cp:revision>3</cp:revision>
  <dcterms:created xsi:type="dcterms:W3CDTF">2006-08-16T00:00:00Z</dcterms:created>
  <dcterms:modified xsi:type="dcterms:W3CDTF">2025-04-21T16:10:37Z</dcterms:modified>
  <dc:identifier>DAGlKTzmmY4</dc:identifier>
</cp:coreProperties>
</file>